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6" r:id="rId5"/>
  </p:sldMasterIdLst>
  <p:notesMasterIdLst>
    <p:notesMasterId r:id="rId31"/>
  </p:notesMasterIdLst>
  <p:sldIdLst>
    <p:sldId id="297" r:id="rId6"/>
    <p:sldId id="257" r:id="rId7"/>
    <p:sldId id="265" r:id="rId8"/>
    <p:sldId id="258" r:id="rId9"/>
    <p:sldId id="266" r:id="rId10"/>
    <p:sldId id="269" r:id="rId11"/>
    <p:sldId id="260" r:id="rId12"/>
    <p:sldId id="261" r:id="rId13"/>
    <p:sldId id="2134959408" r:id="rId14"/>
    <p:sldId id="281" r:id="rId15"/>
    <p:sldId id="279" r:id="rId16"/>
    <p:sldId id="267" r:id="rId17"/>
    <p:sldId id="280" r:id="rId18"/>
    <p:sldId id="273" r:id="rId19"/>
    <p:sldId id="272" r:id="rId20"/>
    <p:sldId id="262" r:id="rId21"/>
    <p:sldId id="277" r:id="rId22"/>
    <p:sldId id="263" r:id="rId23"/>
    <p:sldId id="271" r:id="rId24"/>
    <p:sldId id="264" r:id="rId25"/>
    <p:sldId id="278" r:id="rId26"/>
    <p:sldId id="275" r:id="rId27"/>
    <p:sldId id="276" r:id="rId28"/>
    <p:sldId id="274" r:id="rId29"/>
    <p:sldId id="268" r:id="rId3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4F4F"/>
    <a:srgbClr val="4E82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0F7ADA-898D-41A6-993C-2E532CE24C2D}" v="1" dt="2025-12-22T08:32:20.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38" autoAdjust="0"/>
    <p:restoredTop sz="84122" autoAdjust="0"/>
  </p:normalViewPr>
  <p:slideViewPr>
    <p:cSldViewPr snapToGrid="0">
      <p:cViewPr varScale="1">
        <p:scale>
          <a:sx n="135" d="100"/>
          <a:sy n="135" d="100"/>
        </p:scale>
        <p:origin x="1424" y="112"/>
      </p:cViewPr>
      <p:guideLst/>
    </p:cSldViewPr>
  </p:slideViewPr>
  <p:outlineViewPr>
    <p:cViewPr>
      <p:scale>
        <a:sx n="33" d="100"/>
        <a:sy n="33" d="100"/>
      </p:scale>
      <p:origin x="0" y="-43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Verrue" userId="c39b50d6-6d51-4059-93b3-095d76f5396c" providerId="ADAL" clId="{01B4993E-EC82-4F0B-88F3-C7E45F9776F4}"/>
    <pc:docChg chg="undo redo custSel addSld delSld modSld sldOrd">
      <pc:chgData name="Charlotte Verrue" userId="c39b50d6-6d51-4059-93b3-095d76f5396c" providerId="ADAL" clId="{01B4993E-EC82-4F0B-88F3-C7E45F9776F4}" dt="2025-12-22T08:32:55.285" v="4342" actId="27636"/>
      <pc:docMkLst>
        <pc:docMk/>
      </pc:docMkLst>
      <pc:sldChg chg="modSp new mod">
        <pc:chgData name="Charlotte Verrue" userId="c39b50d6-6d51-4059-93b3-095d76f5396c" providerId="ADAL" clId="{01B4993E-EC82-4F0B-88F3-C7E45F9776F4}" dt="2025-12-22T08:25:53.654" v="3925" actId="27636"/>
        <pc:sldMkLst>
          <pc:docMk/>
          <pc:sldMk cId="4200452106" sldId="280"/>
        </pc:sldMkLst>
        <pc:spChg chg="mod">
          <ac:chgData name="Charlotte Verrue" userId="c39b50d6-6d51-4059-93b3-095d76f5396c" providerId="ADAL" clId="{01B4993E-EC82-4F0B-88F3-C7E45F9776F4}" dt="2025-12-22T07:56:17.899" v="3476" actId="20577"/>
          <ac:spMkLst>
            <pc:docMk/>
            <pc:sldMk cId="4200452106" sldId="280"/>
            <ac:spMk id="2" creationId="{E19DC4C0-CAA7-9296-909F-9E43037A141A}"/>
          </ac:spMkLst>
        </pc:spChg>
        <pc:spChg chg="mod">
          <ac:chgData name="Charlotte Verrue" userId="c39b50d6-6d51-4059-93b3-095d76f5396c" providerId="ADAL" clId="{01B4993E-EC82-4F0B-88F3-C7E45F9776F4}" dt="2025-12-22T08:25:53.654" v="3925" actId="27636"/>
          <ac:spMkLst>
            <pc:docMk/>
            <pc:sldMk cId="4200452106" sldId="280"/>
            <ac:spMk id="3" creationId="{D6A26765-1DAA-7654-2256-A4C6BE8F465C}"/>
          </ac:spMkLst>
        </pc:spChg>
      </pc:sldChg>
      <pc:sldChg chg="addSp delSp modSp new mod modClrScheme chgLayout">
        <pc:chgData name="Charlotte Verrue" userId="c39b50d6-6d51-4059-93b3-095d76f5396c" providerId="ADAL" clId="{01B4993E-EC82-4F0B-88F3-C7E45F9776F4}" dt="2025-12-22T08:32:55.285" v="4342" actId="27636"/>
        <pc:sldMkLst>
          <pc:docMk/>
          <pc:sldMk cId="1211136817" sldId="281"/>
        </pc:sldMkLst>
        <pc:spChg chg="mod ord">
          <ac:chgData name="Charlotte Verrue" userId="c39b50d6-6d51-4059-93b3-095d76f5396c" providerId="ADAL" clId="{01B4993E-EC82-4F0B-88F3-C7E45F9776F4}" dt="2025-12-22T08:29:23.093" v="3949" actId="700"/>
          <ac:spMkLst>
            <pc:docMk/>
            <pc:sldMk cId="1211136817" sldId="281"/>
            <ac:spMk id="2" creationId="{2FF40B34-9D4C-E61D-481E-BDFADFFB14B2}"/>
          </ac:spMkLst>
        </pc:spChg>
        <pc:spChg chg="del">
          <ac:chgData name="Charlotte Verrue" userId="c39b50d6-6d51-4059-93b3-095d76f5396c" providerId="ADAL" clId="{01B4993E-EC82-4F0B-88F3-C7E45F9776F4}" dt="2025-12-22T08:29:23.093" v="3949" actId="700"/>
          <ac:spMkLst>
            <pc:docMk/>
            <pc:sldMk cId="1211136817" sldId="281"/>
            <ac:spMk id="3" creationId="{F085F4BF-6B05-24FC-2222-EA9C12208B9A}"/>
          </ac:spMkLst>
        </pc:spChg>
        <pc:spChg chg="del mod ord">
          <ac:chgData name="Charlotte Verrue" userId="c39b50d6-6d51-4059-93b3-095d76f5396c" providerId="ADAL" clId="{01B4993E-EC82-4F0B-88F3-C7E45F9776F4}" dt="2025-12-22T08:29:23.093" v="3949" actId="700"/>
          <ac:spMkLst>
            <pc:docMk/>
            <pc:sldMk cId="1211136817" sldId="281"/>
            <ac:spMk id="4" creationId="{D8BB31F0-04B7-AE05-2D11-FDBE98A16130}"/>
          </ac:spMkLst>
        </pc:spChg>
        <pc:spChg chg="del">
          <ac:chgData name="Charlotte Verrue" userId="c39b50d6-6d51-4059-93b3-095d76f5396c" providerId="ADAL" clId="{01B4993E-EC82-4F0B-88F3-C7E45F9776F4}" dt="2025-12-22T08:29:23.093" v="3949" actId="700"/>
          <ac:spMkLst>
            <pc:docMk/>
            <pc:sldMk cId="1211136817" sldId="281"/>
            <ac:spMk id="5" creationId="{0F89F089-3F1B-5209-8D0E-4C7D351CB7EA}"/>
          </ac:spMkLst>
        </pc:spChg>
        <pc:spChg chg="del">
          <ac:chgData name="Charlotte Verrue" userId="c39b50d6-6d51-4059-93b3-095d76f5396c" providerId="ADAL" clId="{01B4993E-EC82-4F0B-88F3-C7E45F9776F4}" dt="2025-12-22T08:29:23.093" v="3949" actId="700"/>
          <ac:spMkLst>
            <pc:docMk/>
            <pc:sldMk cId="1211136817" sldId="281"/>
            <ac:spMk id="6" creationId="{6010F574-6E2E-5D95-9714-49972D462CE9}"/>
          </ac:spMkLst>
        </pc:spChg>
        <pc:spChg chg="add mod ord">
          <ac:chgData name="Charlotte Verrue" userId="c39b50d6-6d51-4059-93b3-095d76f5396c" providerId="ADAL" clId="{01B4993E-EC82-4F0B-88F3-C7E45F9776F4}" dt="2025-12-22T08:32:55.285" v="4342" actId="27636"/>
          <ac:spMkLst>
            <pc:docMk/>
            <pc:sldMk cId="1211136817" sldId="281"/>
            <ac:spMk id="7" creationId="{D7AC5B64-8A20-E7CF-2071-32CB11C5B80A}"/>
          </ac:spMkLst>
        </pc:spChg>
        <pc:picChg chg="add mod">
          <ac:chgData name="Charlotte Verrue" userId="c39b50d6-6d51-4059-93b3-095d76f5396c" providerId="ADAL" clId="{01B4993E-EC82-4F0B-88F3-C7E45F9776F4}" dt="2025-12-22T08:32:33.342" v="4337" actId="1076"/>
          <ac:picMkLst>
            <pc:docMk/>
            <pc:sldMk cId="1211136817" sldId="281"/>
            <ac:picMk id="8" creationId="{321A8001-1A93-7B86-E6D1-EA83905B954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Map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5"/>
                </a:solidFill>
                <a:latin typeface="Open Sans" pitchFamily="2" charset="0"/>
                <a:ea typeface="Open Sans" pitchFamily="2" charset="0"/>
                <a:cs typeface="Open Sans" pitchFamily="2" charset="0"/>
              </a:defRPr>
            </a:pPr>
            <a:r>
              <a:rPr lang="nl-BE">
                <a:solidFill>
                  <a:schemeClr val="accent5"/>
                </a:solidFill>
                <a:latin typeface="Open Sans" pitchFamily="2" charset="0"/>
                <a:ea typeface="Open Sans" pitchFamily="2" charset="0"/>
                <a:cs typeface="Open Sans" pitchFamily="2" charset="0"/>
              </a:rPr>
              <a:t>Aantal deelnemers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accent5"/>
              </a:solidFill>
              <a:latin typeface="Open Sans" pitchFamily="2" charset="0"/>
              <a:ea typeface="Open Sans" pitchFamily="2" charset="0"/>
              <a:cs typeface="Open Sans" pitchFamily="2" charset="0"/>
            </a:defRPr>
          </a:pPr>
          <a:endParaRPr lang="nl-BE"/>
        </a:p>
      </c:txPr>
    </c:title>
    <c:autoTitleDeleted val="0"/>
    <c:plotArea>
      <c:layout/>
      <c:barChart>
        <c:barDir val="col"/>
        <c:grouping val="clustered"/>
        <c:varyColors val="0"/>
        <c:ser>
          <c:idx val="0"/>
          <c:order val="0"/>
          <c:tx>
            <c:strRef>
              <c:f>Blad1!$B$1</c:f>
              <c:strCache>
                <c:ptCount val="1"/>
                <c:pt idx="0">
                  <c:v>Apothekers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2023</c:v>
                </c:pt>
                <c:pt idx="1">
                  <c:v>2024</c:v>
                </c:pt>
                <c:pt idx="2">
                  <c:v>2025</c:v>
                </c:pt>
              </c:numCache>
            </c:numRef>
          </c:cat>
          <c:val>
            <c:numRef>
              <c:f>Blad1!$B$2:$B$4</c:f>
              <c:numCache>
                <c:formatCode>General</c:formatCode>
                <c:ptCount val="3"/>
                <c:pt idx="0">
                  <c:v>613</c:v>
                </c:pt>
                <c:pt idx="1">
                  <c:v>296</c:v>
                </c:pt>
                <c:pt idx="2">
                  <c:v>191</c:v>
                </c:pt>
              </c:numCache>
            </c:numRef>
          </c:val>
          <c:extLst>
            <c:ext xmlns:c16="http://schemas.microsoft.com/office/drawing/2014/chart" uri="{C3380CC4-5D6E-409C-BE32-E72D297353CC}">
              <c16:uniqueId val="{00000000-22A0-4221-9795-FD7E9F8B8802}"/>
            </c:ext>
          </c:extLst>
        </c:ser>
        <c:ser>
          <c:idx val="1"/>
          <c:order val="1"/>
          <c:tx>
            <c:strRef>
              <c:f>Blad1!$C$1</c:f>
              <c:strCache>
                <c:ptCount val="1"/>
                <c:pt idx="0">
                  <c:v>FTA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5"/>
                    </a:solidFill>
                    <a:latin typeface="+mn-lt"/>
                    <a:ea typeface="+mn-ea"/>
                    <a:cs typeface="+mn-cs"/>
                  </a:defRPr>
                </a:pPr>
                <a:endParaRPr lang="nl-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Blad1!$A$2:$A$4</c:f>
              <c:numCache>
                <c:formatCode>General</c:formatCode>
                <c:ptCount val="3"/>
                <c:pt idx="0">
                  <c:v>2023</c:v>
                </c:pt>
                <c:pt idx="1">
                  <c:v>2024</c:v>
                </c:pt>
                <c:pt idx="2">
                  <c:v>2025</c:v>
                </c:pt>
              </c:numCache>
            </c:numRef>
          </c:cat>
          <c:val>
            <c:numRef>
              <c:f>Blad1!$C$2:$C$4</c:f>
              <c:numCache>
                <c:formatCode>General</c:formatCode>
                <c:ptCount val="3"/>
                <c:pt idx="0">
                  <c:v>242</c:v>
                </c:pt>
                <c:pt idx="1">
                  <c:v>217</c:v>
                </c:pt>
                <c:pt idx="2">
                  <c:v>292</c:v>
                </c:pt>
              </c:numCache>
            </c:numRef>
          </c:val>
          <c:extLst>
            <c:ext xmlns:c16="http://schemas.microsoft.com/office/drawing/2014/chart" uri="{C3380CC4-5D6E-409C-BE32-E72D297353CC}">
              <c16:uniqueId val="{00000001-22A0-4221-9795-FD7E9F8B8802}"/>
            </c:ext>
          </c:extLst>
        </c:ser>
        <c:dLbls>
          <c:showLegendKey val="0"/>
          <c:showVal val="0"/>
          <c:showCatName val="0"/>
          <c:showSerName val="0"/>
          <c:showPercent val="0"/>
          <c:showBubbleSize val="0"/>
        </c:dLbls>
        <c:gapWidth val="219"/>
        <c:overlap val="-27"/>
        <c:axId val="29869087"/>
        <c:axId val="29866687"/>
      </c:barChart>
      <c:catAx>
        <c:axId val="29869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5"/>
                </a:solidFill>
                <a:latin typeface="Open Sans" pitchFamily="2" charset="0"/>
                <a:ea typeface="Open Sans" pitchFamily="2" charset="0"/>
                <a:cs typeface="Open Sans" pitchFamily="2" charset="0"/>
              </a:defRPr>
            </a:pPr>
            <a:endParaRPr lang="nl-BE"/>
          </a:p>
        </c:txPr>
        <c:crossAx val="29866687"/>
        <c:crosses val="autoZero"/>
        <c:auto val="1"/>
        <c:lblAlgn val="ctr"/>
        <c:lblOffset val="100"/>
        <c:noMultiLvlLbl val="0"/>
      </c:catAx>
      <c:valAx>
        <c:axId val="298666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5"/>
                </a:solidFill>
                <a:latin typeface="Open Sans" pitchFamily="2" charset="0"/>
                <a:ea typeface="Open Sans" pitchFamily="2" charset="0"/>
                <a:cs typeface="Open Sans" pitchFamily="2" charset="0"/>
              </a:defRPr>
            </a:pPr>
            <a:endParaRPr lang="nl-BE"/>
          </a:p>
        </c:txPr>
        <c:crossAx val="29869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accent5"/>
              </a:solidFill>
              <a:latin typeface="Open Sans" pitchFamily="2" charset="0"/>
              <a:ea typeface="Open Sans" pitchFamily="2" charset="0"/>
              <a:cs typeface="Open Sans" pitchFamily="2" charset="0"/>
            </a:defRPr>
          </a:pPr>
          <a:endParaRPr lang="nl-BE"/>
        </a:p>
      </c:txPr>
    </c:legend>
    <c:plotVisOnly val="1"/>
    <c:dispBlanksAs val="gap"/>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E4E74-5B6E-4EFF-9670-D78081D197B5}" type="datetimeFigureOut">
              <a:rPr lang="nl-BE" smtClean="0"/>
              <a:t>5/08/2026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2153F0-1D73-45EB-AB67-401FAB88A057}" type="slidenum">
              <a:rPr lang="nl-BE" smtClean="0"/>
              <a:t>‹#›</a:t>
            </a:fld>
            <a:endParaRPr lang="nl-BE"/>
          </a:p>
        </p:txBody>
      </p:sp>
    </p:spTree>
    <p:extLst>
      <p:ext uri="{BB962C8B-B14F-4D97-AF65-F5344CB8AC3E}">
        <p14:creationId xmlns:p14="http://schemas.microsoft.com/office/powerpoint/2010/main" val="81325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txBody>
          <a:bodyPr/>
          <a:lstStyle/>
          <a:p>
            <a:endParaRPr lang="en-GB"/>
          </a:p>
        </p:txBody>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4C7B4FF4-B899-4D14-9582-3D7A236280CB}" type="slidenum">
              <a:rPr lang="nl-BE" smtClean="0"/>
              <a:t>1</a:t>
            </a:fld>
            <a:endParaRPr lang="nl-BE"/>
          </a:p>
        </p:txBody>
      </p:sp>
    </p:spTree>
    <p:extLst>
      <p:ext uri="{BB962C8B-B14F-4D97-AF65-F5344CB8AC3E}">
        <p14:creationId xmlns:p14="http://schemas.microsoft.com/office/powerpoint/2010/main" val="2748232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2D6F4-4D6E-B32F-839B-67BECD538E2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A643B7-4433-5DBF-C8E4-B2077CF286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AADD75D-CD7B-1AED-2575-AC02958DF1A3}"/>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5DADA953-E997-51CD-7A6C-7F644502350C}"/>
              </a:ext>
            </a:extLst>
          </p:cNvPr>
          <p:cNvSpPr>
            <a:spLocks noGrp="1"/>
          </p:cNvSpPr>
          <p:nvPr>
            <p:ph type="sldNum" sz="quarter" idx="5"/>
          </p:nvPr>
        </p:nvSpPr>
        <p:spPr/>
        <p:txBody>
          <a:bodyPr/>
          <a:lstStyle/>
          <a:p>
            <a:fld id="{632153F0-1D73-45EB-AB67-401FAB88A057}" type="slidenum">
              <a:rPr lang="nl-BE" smtClean="0"/>
              <a:t>17</a:t>
            </a:fld>
            <a:endParaRPr lang="nl-BE"/>
          </a:p>
        </p:txBody>
      </p:sp>
    </p:spTree>
    <p:extLst>
      <p:ext uri="{BB962C8B-B14F-4D97-AF65-F5344CB8AC3E}">
        <p14:creationId xmlns:p14="http://schemas.microsoft.com/office/powerpoint/2010/main" val="2697419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86A23-DF0C-213B-36B2-53923F27C8D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C0EAE8E-85C9-4DBE-2143-3A9E5413ACB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6274B04-A9BA-CCCB-47D9-E32353D904DB}"/>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9D488F6C-D23E-AB9F-9D2F-497AB1025E18}"/>
              </a:ext>
            </a:extLst>
          </p:cNvPr>
          <p:cNvSpPr>
            <a:spLocks noGrp="1"/>
          </p:cNvSpPr>
          <p:nvPr>
            <p:ph type="sldNum" sz="quarter" idx="5"/>
          </p:nvPr>
        </p:nvSpPr>
        <p:spPr/>
        <p:txBody>
          <a:bodyPr/>
          <a:lstStyle/>
          <a:p>
            <a:fld id="{632153F0-1D73-45EB-AB67-401FAB88A057}" type="slidenum">
              <a:rPr lang="nl-BE" smtClean="0"/>
              <a:t>21</a:t>
            </a:fld>
            <a:endParaRPr lang="nl-BE"/>
          </a:p>
        </p:txBody>
      </p:sp>
    </p:spTree>
    <p:extLst>
      <p:ext uri="{BB962C8B-B14F-4D97-AF65-F5344CB8AC3E}">
        <p14:creationId xmlns:p14="http://schemas.microsoft.com/office/powerpoint/2010/main" val="1626997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Wie ben je? </a:t>
            </a:r>
            <a:br>
              <a:rPr lang="nl-NL" dirty="0"/>
            </a:br>
            <a:r>
              <a:rPr lang="nl-NL" dirty="0"/>
              <a:t>Waar werk je? </a:t>
            </a:r>
            <a:br>
              <a:rPr lang="nl-NL" dirty="0"/>
            </a:br>
            <a:r>
              <a:rPr lang="nl-NL" dirty="0"/>
              <a:t>Zie je vaak patiënten die net na hun hospitalisatie bij jou komen? </a:t>
            </a:r>
          </a:p>
          <a:p>
            <a:r>
              <a:rPr lang="nl-NL" dirty="0"/>
              <a:t>Denk je dat ze eerst naar de apotheek komen of eerst naar de arts gaan?</a:t>
            </a:r>
            <a:endParaRPr lang="nl-BE"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3</a:t>
            </a:fld>
            <a:endParaRPr lang="nl-BE"/>
          </a:p>
        </p:txBody>
      </p:sp>
    </p:spTree>
    <p:extLst>
      <p:ext uri="{BB962C8B-B14F-4D97-AF65-F5344CB8AC3E}">
        <p14:creationId xmlns:p14="http://schemas.microsoft.com/office/powerpoint/2010/main" val="20842523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Kernwoorden: </a:t>
            </a:r>
            <a:r>
              <a:rPr lang="nl-NL" i="1" dirty="0"/>
              <a:t>samenwerking, overdracht, patiënt centraal.</a:t>
            </a:r>
            <a:endParaRPr lang="nl-BE"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4</a:t>
            </a:fld>
            <a:endParaRPr lang="nl-BE"/>
          </a:p>
        </p:txBody>
      </p:sp>
    </p:spTree>
    <p:extLst>
      <p:ext uri="{BB962C8B-B14F-4D97-AF65-F5344CB8AC3E}">
        <p14:creationId xmlns:p14="http://schemas.microsoft.com/office/powerpoint/2010/main" val="737842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Afbeelding bovenaan: 60 eerstelijnszones in Vlaanderen. </a:t>
            </a:r>
          </a:p>
          <a:p>
            <a:r>
              <a:rPr lang="nl-NL" dirty="0"/>
              <a:t>Afbeelding onderaan: 13 ziekenhuisnetwerken in Vlaanderen</a:t>
            </a:r>
          </a:p>
          <a:p>
            <a:r>
              <a:rPr lang="nl-NL" dirty="0"/>
              <a:t>Neen, deze overlappen niet netjes… </a:t>
            </a:r>
            <a:endParaRPr lang="nl-BE"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6</a:t>
            </a:fld>
            <a:endParaRPr lang="nl-BE"/>
          </a:p>
        </p:txBody>
      </p:sp>
    </p:spTree>
    <p:extLst>
      <p:ext uri="{BB962C8B-B14F-4D97-AF65-F5344CB8AC3E}">
        <p14:creationId xmlns:p14="http://schemas.microsoft.com/office/powerpoint/2010/main" val="2941574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Werd er een medicatieschema meegegeven? </a:t>
            </a:r>
          </a:p>
          <a:p>
            <a:r>
              <a:rPr lang="nl-NL" dirty="0"/>
              <a:t>Weten we welke medicatie gestopt of gestart werd? </a:t>
            </a:r>
          </a:p>
          <a:p>
            <a:r>
              <a:rPr lang="nl-NL" dirty="0"/>
              <a:t>Is er een voorschrift voor de nabehandeling? </a:t>
            </a:r>
          </a:p>
          <a:p>
            <a:r>
              <a:rPr lang="nl-NL" dirty="0"/>
              <a:t>Weten we of er interacties zijn met zijn bestaande medicatie?</a:t>
            </a:r>
            <a:endParaRPr lang="nl-BE"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8</a:t>
            </a:fld>
            <a:endParaRPr lang="nl-BE"/>
          </a:p>
        </p:txBody>
      </p:sp>
    </p:spTree>
    <p:extLst>
      <p:ext uri="{BB962C8B-B14F-4D97-AF65-F5344CB8AC3E}">
        <p14:creationId xmlns:p14="http://schemas.microsoft.com/office/powerpoint/2010/main" val="3374082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2ADA-35FF-035F-DF0A-44CEF86D987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47102A3-3C56-2314-8DE9-8BCFEAC1E3C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EC1D132-EFCB-CC69-A207-9C99F2E044A1}"/>
              </a:ext>
            </a:extLst>
          </p:cNvPr>
          <p:cNvSpPr>
            <a:spLocks noGrp="1"/>
          </p:cNvSpPr>
          <p:nvPr>
            <p:ph type="body" idx="1"/>
          </p:nvPr>
        </p:nvSpPr>
        <p:spPr/>
        <p:txBody>
          <a:bodyPr/>
          <a:lstStyle/>
          <a:p>
            <a:r>
              <a:rPr lang="nl-NL" dirty="0"/>
              <a:t>Bron: </a:t>
            </a:r>
            <a:r>
              <a:rPr lang="nl-BE" sz="1200" b="0" i="0" kern="1200" dirty="0">
                <a:solidFill>
                  <a:schemeClr val="tx1"/>
                </a:solidFill>
                <a:effectLst/>
                <a:latin typeface="+mn-lt"/>
                <a:ea typeface="+mn-ea"/>
                <a:cs typeface="+mn-cs"/>
              </a:rPr>
              <a:t>Uitvlugt EB, Janssen MJA, </a:t>
            </a:r>
            <a:r>
              <a:rPr lang="nl-BE" sz="1200" b="0" i="0" kern="1200" dirty="0" err="1">
                <a:solidFill>
                  <a:schemeClr val="tx1"/>
                </a:solidFill>
                <a:effectLst/>
                <a:latin typeface="+mn-lt"/>
                <a:ea typeface="+mn-ea"/>
                <a:cs typeface="+mn-cs"/>
              </a:rPr>
              <a:t>Siegert</a:t>
            </a:r>
            <a:r>
              <a:rPr lang="nl-BE" sz="1200" b="0" i="0" kern="1200" dirty="0">
                <a:solidFill>
                  <a:schemeClr val="tx1"/>
                </a:solidFill>
                <a:effectLst/>
                <a:latin typeface="+mn-lt"/>
                <a:ea typeface="+mn-ea"/>
                <a:cs typeface="+mn-cs"/>
              </a:rPr>
              <a:t> CEH, Kneepkens EL, van den Bemt BJF, van den Bemt PMLA, </a:t>
            </a:r>
            <a:r>
              <a:rPr lang="nl-BE" sz="1200" b="0" i="0" kern="1200" dirty="0" err="1">
                <a:solidFill>
                  <a:schemeClr val="tx1"/>
                </a:solidFill>
                <a:effectLst/>
                <a:latin typeface="+mn-lt"/>
                <a:ea typeface="+mn-ea"/>
                <a:cs typeface="+mn-cs"/>
              </a:rPr>
              <a:t>Karapinar-Çarkit</a:t>
            </a:r>
            <a:r>
              <a:rPr lang="nl-BE" sz="1200" b="0" i="0" kern="1200" dirty="0">
                <a:solidFill>
                  <a:schemeClr val="tx1"/>
                </a:solidFill>
                <a:effectLst/>
                <a:latin typeface="+mn-lt"/>
                <a:ea typeface="+mn-ea"/>
                <a:cs typeface="+mn-cs"/>
              </a:rPr>
              <a:t> F. </a:t>
            </a:r>
            <a:r>
              <a:rPr lang="nl-BE" sz="1200" b="0" i="0" kern="1200" dirty="0" err="1">
                <a:solidFill>
                  <a:schemeClr val="tx1"/>
                </a:solidFill>
                <a:effectLst/>
                <a:latin typeface="+mn-lt"/>
                <a:ea typeface="+mn-ea"/>
                <a:cs typeface="+mn-cs"/>
              </a:rPr>
              <a:t>Medication-Related</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Hospital</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Readmissions</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Within</a:t>
            </a:r>
            <a:r>
              <a:rPr lang="nl-BE" sz="1200" b="0" i="0" kern="1200" dirty="0">
                <a:solidFill>
                  <a:schemeClr val="tx1"/>
                </a:solidFill>
                <a:effectLst/>
                <a:latin typeface="+mn-lt"/>
                <a:ea typeface="+mn-ea"/>
                <a:cs typeface="+mn-cs"/>
              </a:rPr>
              <a:t> 30 Days of Discharge: </a:t>
            </a:r>
            <a:r>
              <a:rPr lang="nl-BE" sz="1200" b="0" i="0" kern="1200" dirty="0" err="1">
                <a:solidFill>
                  <a:schemeClr val="tx1"/>
                </a:solidFill>
                <a:effectLst/>
                <a:latin typeface="+mn-lt"/>
                <a:ea typeface="+mn-ea"/>
                <a:cs typeface="+mn-cs"/>
              </a:rPr>
              <a:t>Prevalence</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Preventability</a:t>
            </a:r>
            <a:r>
              <a:rPr lang="nl-BE" sz="1200" b="0" i="0" kern="1200" dirty="0">
                <a:solidFill>
                  <a:schemeClr val="tx1"/>
                </a:solidFill>
                <a:effectLst/>
                <a:latin typeface="+mn-lt"/>
                <a:ea typeface="+mn-ea"/>
                <a:cs typeface="+mn-cs"/>
              </a:rPr>
              <a:t>, Type of </a:t>
            </a:r>
            <a:r>
              <a:rPr lang="nl-BE" sz="1200" b="0" i="0" kern="1200" dirty="0" err="1">
                <a:solidFill>
                  <a:schemeClr val="tx1"/>
                </a:solidFill>
                <a:effectLst/>
                <a:latin typeface="+mn-lt"/>
                <a:ea typeface="+mn-ea"/>
                <a:cs typeface="+mn-cs"/>
              </a:rPr>
              <a:t>Medication</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Errors</a:t>
            </a:r>
            <a:r>
              <a:rPr lang="nl-BE" sz="1200" b="0" i="0" kern="1200" dirty="0">
                <a:solidFill>
                  <a:schemeClr val="tx1"/>
                </a:solidFill>
                <a:effectLst/>
                <a:latin typeface="+mn-lt"/>
                <a:ea typeface="+mn-ea"/>
                <a:cs typeface="+mn-cs"/>
              </a:rPr>
              <a:t> </a:t>
            </a:r>
            <a:r>
              <a:rPr lang="nl-BE" sz="1200" b="0" i="0" kern="1200" dirty="0" err="1">
                <a:solidFill>
                  <a:schemeClr val="tx1"/>
                </a:solidFill>
                <a:effectLst/>
                <a:latin typeface="+mn-lt"/>
                <a:ea typeface="+mn-ea"/>
                <a:cs typeface="+mn-cs"/>
              </a:rPr>
              <a:t>and</a:t>
            </a:r>
            <a:r>
              <a:rPr lang="nl-BE" sz="1200" b="0" i="0" kern="1200" dirty="0">
                <a:solidFill>
                  <a:schemeClr val="tx1"/>
                </a:solidFill>
                <a:effectLst/>
                <a:latin typeface="+mn-lt"/>
                <a:ea typeface="+mn-ea"/>
                <a:cs typeface="+mn-cs"/>
              </a:rPr>
              <a:t> Risk Factors. Front </a:t>
            </a:r>
            <a:r>
              <a:rPr lang="nl-BE" sz="1200" b="0" i="0" kern="1200" dirty="0" err="1">
                <a:solidFill>
                  <a:schemeClr val="tx1"/>
                </a:solidFill>
                <a:effectLst/>
                <a:latin typeface="+mn-lt"/>
                <a:ea typeface="+mn-ea"/>
                <a:cs typeface="+mn-cs"/>
              </a:rPr>
              <a:t>Pharmacol</a:t>
            </a:r>
            <a:r>
              <a:rPr lang="nl-BE" sz="1200" b="0" i="0" kern="1200" dirty="0">
                <a:solidFill>
                  <a:schemeClr val="tx1"/>
                </a:solidFill>
                <a:effectLst/>
                <a:latin typeface="+mn-lt"/>
                <a:ea typeface="+mn-ea"/>
                <a:cs typeface="+mn-cs"/>
              </a:rPr>
              <a:t>. 2021 Apr 13;12:567424. </a:t>
            </a:r>
            <a:r>
              <a:rPr lang="nl-BE" sz="1200" b="0" i="0" kern="1200" dirty="0" err="1">
                <a:solidFill>
                  <a:schemeClr val="tx1"/>
                </a:solidFill>
                <a:effectLst/>
                <a:latin typeface="+mn-lt"/>
                <a:ea typeface="+mn-ea"/>
                <a:cs typeface="+mn-cs"/>
              </a:rPr>
              <a:t>doi</a:t>
            </a:r>
            <a:r>
              <a:rPr lang="nl-BE" sz="1200" b="0" i="0" kern="1200" dirty="0">
                <a:solidFill>
                  <a:schemeClr val="tx1"/>
                </a:solidFill>
                <a:effectLst/>
                <a:latin typeface="+mn-lt"/>
                <a:ea typeface="+mn-ea"/>
                <a:cs typeface="+mn-cs"/>
              </a:rPr>
              <a:t>: 10.3389/fphar.2021.567424. PMID: 33927612; PMCID: PMC8077030. </a:t>
            </a:r>
          </a:p>
          <a:p>
            <a:r>
              <a:rPr lang="nl-BE" sz="1200" b="0" i="0" kern="1200" dirty="0">
                <a:solidFill>
                  <a:schemeClr val="tx1"/>
                </a:solidFill>
                <a:effectLst/>
                <a:latin typeface="+mn-lt"/>
                <a:ea typeface="+mn-ea"/>
                <a:cs typeface="+mn-cs"/>
              </a:rPr>
              <a:t>Bron: </a:t>
            </a:r>
            <a:r>
              <a:rPr lang="nl-NL" dirty="0"/>
              <a:t>Mare Claeys &amp; Delphine </a:t>
            </a:r>
            <a:r>
              <a:rPr lang="nl-NL" dirty="0" err="1"/>
              <a:t>Vauterin</a:t>
            </a:r>
            <a:r>
              <a:rPr lang="nl-NL" dirty="0"/>
              <a:t>, “Betere communicatie, betere zorg – Het enveloppeproject geëvalueerd”, </a:t>
            </a:r>
            <a:r>
              <a:rPr lang="nl-NL" dirty="0" err="1"/>
              <a:t>Farmazine</a:t>
            </a:r>
            <a:r>
              <a:rPr lang="nl-NL" dirty="0"/>
              <a:t> februari 2020</a:t>
            </a:r>
            <a:endParaRPr lang="nl-BE" sz="1200" b="0" i="0" kern="1200" dirty="0">
              <a:solidFill>
                <a:schemeClr val="tx1"/>
              </a:solidFill>
              <a:effectLst/>
              <a:latin typeface="+mn-lt"/>
              <a:ea typeface="+mn-ea"/>
              <a:cs typeface="+mn-cs"/>
            </a:endParaRPr>
          </a:p>
          <a:p>
            <a:endParaRPr lang="nl-BE" sz="1200" b="0" i="0" kern="1200" dirty="0">
              <a:solidFill>
                <a:schemeClr val="tx1"/>
              </a:solidFill>
              <a:effectLst/>
              <a:latin typeface="+mn-lt"/>
              <a:ea typeface="+mn-ea"/>
              <a:cs typeface="+mn-cs"/>
            </a:endParaRPr>
          </a:p>
          <a:p>
            <a:r>
              <a:rPr lang="nl-BE" sz="1200" b="0" i="0" kern="1200" dirty="0">
                <a:solidFill>
                  <a:schemeClr val="tx1"/>
                </a:solidFill>
                <a:effectLst/>
                <a:latin typeface="+mn-lt"/>
                <a:ea typeface="+mn-ea"/>
                <a:cs typeface="+mn-cs"/>
              </a:rPr>
              <a:t>Cijfers groene enveloppe: VAN – wetende dat er jaarlijks 700.000 à 800.00 hospitalisaties zijn, is dit natuurlijk maar een druppel op een hete plaat. </a:t>
            </a:r>
            <a:br>
              <a:rPr lang="nl-BE" sz="1200" b="0" i="0" kern="1200" dirty="0">
                <a:solidFill>
                  <a:schemeClr val="tx1"/>
                </a:solidFill>
                <a:effectLst/>
                <a:latin typeface="+mn-lt"/>
                <a:ea typeface="+mn-ea"/>
                <a:cs typeface="+mn-cs"/>
              </a:rPr>
            </a:br>
            <a:br>
              <a:rPr lang="nl-BE" sz="1200" b="0" i="0" kern="1200" dirty="0">
                <a:solidFill>
                  <a:schemeClr val="tx1"/>
                </a:solidFill>
                <a:effectLst/>
                <a:latin typeface="+mn-lt"/>
                <a:ea typeface="+mn-ea"/>
                <a:cs typeface="+mn-cs"/>
              </a:rPr>
            </a:br>
            <a:r>
              <a:rPr lang="nl-BE" sz="1200" b="0" i="0" kern="1200" dirty="0">
                <a:solidFill>
                  <a:schemeClr val="tx1"/>
                </a:solidFill>
                <a:effectLst/>
                <a:latin typeface="+mn-lt"/>
                <a:ea typeface="+mn-ea"/>
                <a:cs typeface="+mn-cs"/>
                <a:sym typeface="Wingdings" panose="05000000000000000000" pitchFamily="2" charset="2"/>
              </a:rPr>
              <a:t> </a:t>
            </a:r>
            <a:r>
              <a:rPr lang="nl-NL" dirty="0"/>
              <a:t>Deze cijfers betekenen dat er veel ruimte is voor verbetering, en apothekers kunnen hierin het verschil maken.</a:t>
            </a:r>
            <a:endParaRPr lang="nl-BE" dirty="0"/>
          </a:p>
        </p:txBody>
      </p:sp>
      <p:sp>
        <p:nvSpPr>
          <p:cNvPr id="4" name="Tijdelijke aanduiding voor dianummer 3">
            <a:extLst>
              <a:ext uri="{FF2B5EF4-FFF2-40B4-BE49-F238E27FC236}">
                <a16:creationId xmlns:a16="http://schemas.microsoft.com/office/drawing/2014/main" id="{6642E0BC-7D32-0575-F99A-55D81780FB68}"/>
              </a:ext>
            </a:extLst>
          </p:cNvPr>
          <p:cNvSpPr>
            <a:spLocks noGrp="1"/>
          </p:cNvSpPr>
          <p:nvPr>
            <p:ph type="sldNum" sz="quarter" idx="5"/>
          </p:nvPr>
        </p:nvSpPr>
        <p:spPr/>
        <p:txBody>
          <a:bodyPr/>
          <a:lstStyle/>
          <a:p>
            <a:fld id="{632153F0-1D73-45EB-AB67-401FAB88A057}" type="slidenum">
              <a:rPr lang="nl-BE" smtClean="0"/>
              <a:t>9</a:t>
            </a:fld>
            <a:endParaRPr lang="nl-BE"/>
          </a:p>
        </p:txBody>
      </p:sp>
    </p:spTree>
    <p:extLst>
      <p:ext uri="{BB962C8B-B14F-4D97-AF65-F5344CB8AC3E}">
        <p14:creationId xmlns:p14="http://schemas.microsoft.com/office/powerpoint/2010/main" val="214925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Mare Claeys &amp; Delphine </a:t>
            </a:r>
            <a:r>
              <a:rPr lang="nl-NL" dirty="0" err="1"/>
              <a:t>Vauterin</a:t>
            </a:r>
            <a:r>
              <a:rPr lang="nl-NL" dirty="0"/>
              <a:t>, “Betere communicatie, betere zorg – Het enveloppeproject geëvalueerd”, </a:t>
            </a:r>
            <a:r>
              <a:rPr lang="nl-NL" dirty="0" err="1"/>
              <a:t>Farmazine</a:t>
            </a:r>
            <a:r>
              <a:rPr lang="nl-NL" dirty="0"/>
              <a:t> februari 2020</a:t>
            </a:r>
            <a:endParaRPr lang="nl-BE"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12</a:t>
            </a:fld>
            <a:endParaRPr lang="nl-BE"/>
          </a:p>
        </p:txBody>
      </p:sp>
    </p:spTree>
    <p:extLst>
      <p:ext uri="{BB962C8B-B14F-4D97-AF65-F5344CB8AC3E}">
        <p14:creationId xmlns:p14="http://schemas.microsoft.com/office/powerpoint/2010/main" val="1145213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GGP = </a:t>
            </a:r>
            <a:r>
              <a:rPr lang="nl-NL" dirty="0" err="1"/>
              <a:t>geneesmiddelgebonden</a:t>
            </a:r>
            <a:r>
              <a:rPr lang="nl-NL" dirty="0"/>
              <a:t> probleem </a:t>
            </a:r>
            <a:br>
              <a:rPr lang="nl-NL" dirty="0"/>
            </a:br>
            <a:br>
              <a:rPr lang="nl-NL" dirty="0"/>
            </a:br>
            <a:r>
              <a:rPr lang="nl-NL" dirty="0"/>
              <a:t>Cijfers: IPSA e-</a:t>
            </a:r>
            <a:r>
              <a:rPr lang="nl-NL" dirty="0" err="1"/>
              <a:t>learning</a:t>
            </a:r>
            <a:r>
              <a:rPr lang="nl-NL" dirty="0"/>
              <a:t> medicatiereconciliatie door de huisapotheker. Voor 2025, cijfers </a:t>
            </a:r>
            <a:r>
              <a:rPr lang="nl-NL" b="1" dirty="0"/>
              <a:t>tot en met augustus </a:t>
            </a:r>
            <a:endParaRPr lang="nl-BE" b="1" dirty="0"/>
          </a:p>
        </p:txBody>
      </p:sp>
      <p:sp>
        <p:nvSpPr>
          <p:cNvPr id="4" name="Tijdelijke aanduiding voor dianummer 3"/>
          <p:cNvSpPr>
            <a:spLocks noGrp="1"/>
          </p:cNvSpPr>
          <p:nvPr>
            <p:ph type="sldNum" sz="quarter" idx="5"/>
          </p:nvPr>
        </p:nvSpPr>
        <p:spPr/>
        <p:txBody>
          <a:bodyPr/>
          <a:lstStyle/>
          <a:p>
            <a:fld id="{632153F0-1D73-45EB-AB67-401FAB88A057}" type="slidenum">
              <a:rPr lang="nl-BE" smtClean="0"/>
              <a:t>14</a:t>
            </a:fld>
            <a:endParaRPr lang="nl-BE"/>
          </a:p>
        </p:txBody>
      </p:sp>
    </p:spTree>
    <p:extLst>
      <p:ext uri="{BB962C8B-B14F-4D97-AF65-F5344CB8AC3E}">
        <p14:creationId xmlns:p14="http://schemas.microsoft.com/office/powerpoint/2010/main" val="4141200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153F0-1D73-45EB-AB67-401FAB88A057}" type="slidenum">
              <a:rPr lang="nl-BE" smtClean="0"/>
              <a:t>16</a:t>
            </a:fld>
            <a:endParaRPr lang="nl-BE"/>
          </a:p>
        </p:txBody>
      </p:sp>
    </p:spTree>
    <p:extLst>
      <p:ext uri="{BB962C8B-B14F-4D97-AF65-F5344CB8AC3E}">
        <p14:creationId xmlns:p14="http://schemas.microsoft.com/office/powerpoint/2010/main" val="3820025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A92F5D11-E556-133B-E311-A99FA1C44FD8}"/>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7200" b="1">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b="1">
                <a:solidFill>
                  <a:srgbClr val="76AE43"/>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1" y="4473770"/>
            <a:ext cx="11016000" cy="18000"/>
          </a:xfrm>
          <a:prstGeom prst="rect">
            <a:avLst/>
          </a:prstGeom>
          <a:solidFill>
            <a:srgbClr val="807F83"/>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Afbeelding 13">
            <a:extLst>
              <a:ext uri="{FF2B5EF4-FFF2-40B4-BE49-F238E27FC236}">
                <a16:creationId xmlns:a16="http://schemas.microsoft.com/office/drawing/2014/main" id="{5D314C8D-D5E5-9D24-526D-5D89D18819B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25411" y="163593"/>
            <a:ext cx="4910338" cy="1536195"/>
          </a:xfrm>
          <a:prstGeom prst="rect">
            <a:avLst/>
          </a:prstGeom>
        </p:spPr>
      </p:pic>
    </p:spTree>
    <p:extLst>
      <p:ext uri="{BB962C8B-B14F-4D97-AF65-F5344CB8AC3E}">
        <p14:creationId xmlns:p14="http://schemas.microsoft.com/office/powerpoint/2010/main" val="525437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E658715-FCAB-C316-D3B0-BBB2EAB95C62}"/>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normAutofit/>
          </a:bodyPr>
          <a:lstStyle>
            <a:lvl1pPr>
              <a:defRPr sz="3000" b="1">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lvl1pPr>
              <a:defRPr sz="2400" b="0">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7" name="Graphic 6">
            <a:extLst>
              <a:ext uri="{FF2B5EF4-FFF2-40B4-BE49-F238E27FC236}">
                <a16:creationId xmlns:a16="http://schemas.microsoft.com/office/drawing/2014/main" id="{61449ACE-1810-48BF-AAA3-DA3D65440D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0488" y="894319"/>
            <a:ext cx="647854" cy="267174"/>
          </a:xfrm>
          <a:prstGeom prst="rect">
            <a:avLst/>
          </a:prstGeom>
        </p:spPr>
      </p:pic>
      <p:pic>
        <p:nvPicPr>
          <p:cNvPr id="10" name="Afbeelding 9">
            <a:extLst>
              <a:ext uri="{FF2B5EF4-FFF2-40B4-BE49-F238E27FC236}">
                <a16:creationId xmlns:a16="http://schemas.microsoft.com/office/drawing/2014/main" id="{D2618DCA-19CD-EECF-9D82-6E78806C8A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83793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B73D822F-5951-E09D-C853-5046C6017CBE}"/>
              </a:ext>
            </a:extLst>
          </p:cNvPr>
          <p:cNvSpPr/>
          <p:nvPr/>
        </p:nvSpPr>
        <p:spPr>
          <a:xfrm>
            <a:off x="-11821892" y="-8504309"/>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normAutofit/>
          </a:bodyPr>
          <a:lstStyle>
            <a:lvl1pPr>
              <a:defRPr sz="40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7" name="Graphic 6">
            <a:extLst>
              <a:ext uri="{FF2B5EF4-FFF2-40B4-BE49-F238E27FC236}">
                <a16:creationId xmlns:a16="http://schemas.microsoft.com/office/drawing/2014/main" id="{64091B0E-4B0B-4F92-BA5F-A8424888C5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400000">
            <a:off x="10137821" y="132398"/>
            <a:ext cx="332638" cy="137180"/>
          </a:xfrm>
          <a:prstGeom prst="rect">
            <a:avLst/>
          </a:prstGeom>
        </p:spPr>
      </p:pic>
      <p:pic>
        <p:nvPicPr>
          <p:cNvPr id="10" name="Afbeelding 9">
            <a:extLst>
              <a:ext uri="{FF2B5EF4-FFF2-40B4-BE49-F238E27FC236}">
                <a16:creationId xmlns:a16="http://schemas.microsoft.com/office/drawing/2014/main" id="{AEA6F29A-34C1-8739-4801-61DF1A2E98D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5400000">
            <a:off x="11254026" y="5976694"/>
            <a:ext cx="1280291" cy="400538"/>
          </a:xfrm>
          <a:prstGeom prst="rect">
            <a:avLst/>
          </a:prstGeom>
        </p:spPr>
      </p:pic>
    </p:spTree>
    <p:extLst>
      <p:ext uri="{BB962C8B-B14F-4D97-AF65-F5344CB8AC3E}">
        <p14:creationId xmlns:p14="http://schemas.microsoft.com/office/powerpoint/2010/main" val="436149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8F4833-F54E-1CF8-44C6-1AE3CFD70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9461" y="116203"/>
            <a:ext cx="2794721" cy="808829"/>
          </a:xfrm>
          <a:prstGeom prst="rect">
            <a:avLst/>
          </a:prstGeom>
        </p:spPr>
      </p:pic>
      <p:pic>
        <p:nvPicPr>
          <p:cNvPr id="37" name="Graphic 36">
            <a:extLst>
              <a:ext uri="{FF2B5EF4-FFF2-40B4-BE49-F238E27FC236}">
                <a16:creationId xmlns:a16="http://schemas.microsoft.com/office/drawing/2014/main" id="{04BC6428-F190-6AE2-ED4E-34813045CA62}"/>
              </a:ext>
            </a:extLst>
          </p:cNvPr>
          <p:cNvPicPr>
            <a:picLocks noChangeAspect="1"/>
          </p:cNvPicPr>
          <p:nvPr userDrawn="1"/>
        </p:nvPicPr>
        <p:blipFill>
          <a:blip>
            <a:extLst>
              <a:ext uri="{96DAC541-7B7A-43D3-8B79-37D633B846F1}">
                <asvg:svgBlip xmlns:asvg="http://schemas.microsoft.com/office/drawing/2016/SVG/main" r:embed="rId3"/>
              </a:ext>
            </a:extLst>
          </a:blip>
          <a:srcRect l="-5297" t="14966" r="66900" b="5244"/>
          <a:stretch>
            <a:fillRect/>
          </a:stretch>
        </p:blipFill>
        <p:spPr>
          <a:xfrm rot="951467">
            <a:off x="-1220727" y="-710286"/>
            <a:ext cx="3432944" cy="3050143"/>
          </a:xfrm>
          <a:prstGeom prst="rect">
            <a:avLst/>
          </a:prstGeom>
          <a:effectLst>
            <a:outerShdw blurRad="50800" dist="38100" dir="2700000" algn="tl" rotWithShape="0">
              <a:srgbClr val="4E826E">
                <a:alpha val="50000"/>
              </a:srgbClr>
            </a:outerShdw>
          </a:effectLst>
        </p:spPr>
      </p:pic>
      <p:sp>
        <p:nvSpPr>
          <p:cNvPr id="39" name="Picture Placeholder 38">
            <a:extLst>
              <a:ext uri="{FF2B5EF4-FFF2-40B4-BE49-F238E27FC236}">
                <a16:creationId xmlns:a16="http://schemas.microsoft.com/office/drawing/2014/main" id="{4CAD5376-40DD-97B6-A2FB-15E025083059}"/>
              </a:ext>
            </a:extLst>
          </p:cNvPr>
          <p:cNvSpPr>
            <a:spLocks noGrp="1"/>
          </p:cNvSpPr>
          <p:nvPr>
            <p:ph type="pic" sz="quarter" idx="10"/>
          </p:nvPr>
        </p:nvSpPr>
        <p:spPr>
          <a:xfrm>
            <a:off x="7191357" y="1866051"/>
            <a:ext cx="4320000" cy="4320000"/>
          </a:xfrm>
          <a:prstGeom prst="ellipse">
            <a:avLst/>
          </a:prstGeom>
          <a:solidFill>
            <a:schemeClr val="bg1">
              <a:lumMod val="95000"/>
            </a:schemeClr>
          </a:solidFill>
        </p:spPr>
        <p:txBody>
          <a:bodyPr/>
          <a:lstStyle/>
          <a:p>
            <a:endParaRPr lang="en-GB"/>
          </a:p>
        </p:txBody>
      </p:sp>
      <p:sp>
        <p:nvSpPr>
          <p:cNvPr id="59" name="Title 58">
            <a:extLst>
              <a:ext uri="{FF2B5EF4-FFF2-40B4-BE49-F238E27FC236}">
                <a16:creationId xmlns:a16="http://schemas.microsoft.com/office/drawing/2014/main" id="{BEE1D1E9-7122-C9D3-B97E-F449BB3FA6A0}"/>
              </a:ext>
            </a:extLst>
          </p:cNvPr>
          <p:cNvSpPr>
            <a:spLocks noGrp="1"/>
          </p:cNvSpPr>
          <p:nvPr>
            <p:ph type="title"/>
          </p:nvPr>
        </p:nvSpPr>
        <p:spPr>
          <a:xfrm>
            <a:off x="495745" y="2872208"/>
            <a:ext cx="6394005" cy="145214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31249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8F4833-F54E-1CF8-44C6-1AE3CFD70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19461" y="116203"/>
            <a:ext cx="2794721" cy="808829"/>
          </a:xfrm>
          <a:prstGeom prst="rect">
            <a:avLst/>
          </a:prstGeom>
        </p:spPr>
      </p:pic>
      <p:pic>
        <p:nvPicPr>
          <p:cNvPr id="37" name="Graphic 36">
            <a:extLst>
              <a:ext uri="{FF2B5EF4-FFF2-40B4-BE49-F238E27FC236}">
                <a16:creationId xmlns:a16="http://schemas.microsoft.com/office/drawing/2014/main" id="{04BC6428-F190-6AE2-ED4E-34813045CA62}"/>
              </a:ext>
            </a:extLst>
          </p:cNvPr>
          <p:cNvPicPr>
            <a:picLocks noChangeAspect="1"/>
          </p:cNvPicPr>
          <p:nvPr userDrawn="1"/>
        </p:nvPicPr>
        <p:blipFill>
          <a:blip>
            <a:extLst>
              <a:ext uri="{96DAC541-7B7A-43D3-8B79-37D633B846F1}">
                <asvg:svgBlip xmlns:asvg="http://schemas.microsoft.com/office/drawing/2016/SVG/main" r:embed="rId3"/>
              </a:ext>
            </a:extLst>
          </a:blip>
          <a:srcRect l="-5297" t="14966" r="66900" b="5244"/>
          <a:stretch>
            <a:fillRect/>
          </a:stretch>
        </p:blipFill>
        <p:spPr>
          <a:xfrm rot="951467">
            <a:off x="-1220727" y="-710286"/>
            <a:ext cx="3432944" cy="3050143"/>
          </a:xfrm>
          <a:prstGeom prst="rect">
            <a:avLst/>
          </a:prstGeom>
          <a:effectLst>
            <a:outerShdw blurRad="50800" dist="38100" dir="2700000" algn="tl" rotWithShape="0">
              <a:srgbClr val="4E826E">
                <a:alpha val="50000"/>
              </a:srgbClr>
            </a:outerShdw>
          </a:effectLst>
        </p:spPr>
      </p:pic>
      <p:sp>
        <p:nvSpPr>
          <p:cNvPr id="39" name="Picture Placeholder 38">
            <a:extLst>
              <a:ext uri="{FF2B5EF4-FFF2-40B4-BE49-F238E27FC236}">
                <a16:creationId xmlns:a16="http://schemas.microsoft.com/office/drawing/2014/main" id="{4CAD5376-40DD-97B6-A2FB-15E025083059}"/>
              </a:ext>
            </a:extLst>
          </p:cNvPr>
          <p:cNvSpPr>
            <a:spLocks noGrp="1"/>
          </p:cNvSpPr>
          <p:nvPr>
            <p:ph type="pic" sz="quarter" idx="10"/>
          </p:nvPr>
        </p:nvSpPr>
        <p:spPr>
          <a:xfrm>
            <a:off x="7191357" y="1866051"/>
            <a:ext cx="4320000" cy="4320000"/>
          </a:xfrm>
          <a:prstGeom prst="ellipse">
            <a:avLst/>
          </a:prstGeom>
          <a:solidFill>
            <a:schemeClr val="bg1">
              <a:lumMod val="95000"/>
            </a:schemeClr>
          </a:solidFill>
        </p:spPr>
        <p:txBody>
          <a:bodyPr/>
          <a:lstStyle/>
          <a:p>
            <a:endParaRPr lang="en-GB"/>
          </a:p>
        </p:txBody>
      </p:sp>
      <p:sp>
        <p:nvSpPr>
          <p:cNvPr id="59" name="Title 58">
            <a:extLst>
              <a:ext uri="{FF2B5EF4-FFF2-40B4-BE49-F238E27FC236}">
                <a16:creationId xmlns:a16="http://schemas.microsoft.com/office/drawing/2014/main" id="{BEE1D1E9-7122-C9D3-B97E-F449BB3FA6A0}"/>
              </a:ext>
            </a:extLst>
          </p:cNvPr>
          <p:cNvSpPr>
            <a:spLocks noGrp="1"/>
          </p:cNvSpPr>
          <p:nvPr>
            <p:ph type="title"/>
          </p:nvPr>
        </p:nvSpPr>
        <p:spPr>
          <a:xfrm>
            <a:off x="495745" y="2872208"/>
            <a:ext cx="6394005" cy="1452142"/>
          </a:xfrm>
        </p:spPr>
        <p:txBody>
          <a:bodyPr/>
          <a:lstStyle/>
          <a:p>
            <a:r>
              <a:rPr lang="en-US" dirty="0"/>
              <a:t>Click to edit Master title style</a:t>
            </a:r>
            <a:endParaRPr lang="en-GB" dirty="0"/>
          </a:p>
        </p:txBody>
      </p:sp>
    </p:spTree>
    <p:extLst>
      <p:ext uri="{BB962C8B-B14F-4D97-AF65-F5344CB8AC3E}">
        <p14:creationId xmlns:p14="http://schemas.microsoft.com/office/powerpoint/2010/main" val="190050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838200" y="1656883"/>
            <a:ext cx="5784850" cy="1280922"/>
          </a:xfrm>
          <a:prstGeom prst="rect">
            <a:avLst/>
          </a:prstGeom>
        </p:spPr>
        <p:txBody>
          <a:bodyPr>
            <a:normAutofit/>
          </a:bodyPr>
          <a:lstStyle>
            <a:lvl1pPr>
              <a:defRPr sz="5400" b="1">
                <a:latin typeface="Open Sans" pitchFamily="2" charset="0"/>
                <a:ea typeface="Open Sans" panose="020B0606030504020204" pitchFamily="34" charset="0"/>
                <a:cs typeface="Open Sans" panose="020B0606030504020204" pitchFamily="34" charset="0"/>
              </a:defRPr>
            </a:lvl1pPr>
          </a:lstStyle>
          <a:p>
            <a:r>
              <a:rPr lang="en-US" dirty="0"/>
              <a:t>Click to edit Master title style</a:t>
            </a:r>
          </a:p>
        </p:txBody>
      </p:sp>
      <p:pic>
        <p:nvPicPr>
          <p:cNvPr id="8" name="Graphic 7">
            <a:extLst>
              <a:ext uri="{FF2B5EF4-FFF2-40B4-BE49-F238E27FC236}">
                <a16:creationId xmlns:a16="http://schemas.microsoft.com/office/drawing/2014/main" id="{54C6A16A-BAE7-47E8-9144-03CC91D9517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2686" y="2070101"/>
            <a:ext cx="1102057" cy="454486"/>
          </a:xfrm>
          <a:prstGeom prst="rect">
            <a:avLst/>
          </a:prstGeom>
        </p:spPr>
      </p:pic>
      <p:sp>
        <p:nvSpPr>
          <p:cNvPr id="13" name="Rechthoek 7">
            <a:extLst>
              <a:ext uri="{FF2B5EF4-FFF2-40B4-BE49-F238E27FC236}">
                <a16:creationId xmlns:a16="http://schemas.microsoft.com/office/drawing/2014/main" id="{EE8A18A4-F9E6-0BFE-EAC4-FC21D3BEAD2F}"/>
              </a:ext>
            </a:extLst>
          </p:cNvPr>
          <p:cNvSpPr/>
          <p:nvPr userDrawn="1"/>
        </p:nvSpPr>
        <p:spPr>
          <a:xfrm>
            <a:off x="-882650" y="3758352"/>
            <a:ext cx="3756915" cy="4038099"/>
          </a:xfrm>
          <a:prstGeom prst="rect">
            <a:avLst/>
          </a:prstGeom>
          <a:blipFill dpi="0" rotWithShape="1">
            <a:blip r:embed="rId3">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9" name="Picture Placeholder 38">
            <a:extLst>
              <a:ext uri="{FF2B5EF4-FFF2-40B4-BE49-F238E27FC236}">
                <a16:creationId xmlns:a16="http://schemas.microsoft.com/office/drawing/2014/main" id="{DC6BBE83-57C1-AB9B-6F7A-FDE74814AAEC}"/>
              </a:ext>
            </a:extLst>
          </p:cNvPr>
          <p:cNvSpPr>
            <a:spLocks noGrp="1"/>
          </p:cNvSpPr>
          <p:nvPr>
            <p:ph type="pic" sz="quarter" idx="13"/>
          </p:nvPr>
        </p:nvSpPr>
        <p:spPr>
          <a:xfrm>
            <a:off x="7153142" y="1955225"/>
            <a:ext cx="4562607" cy="4562607"/>
          </a:xfrm>
          <a:prstGeom prst="ellipse">
            <a:avLst/>
          </a:prstGeom>
          <a:solidFill>
            <a:schemeClr val="bg1">
              <a:lumMod val="95000"/>
            </a:schemeClr>
          </a:solidFill>
          <a:ln w="76200">
            <a:solidFill>
              <a:srgbClr val="4E826E"/>
            </a:solidFill>
          </a:ln>
        </p:spPr>
        <p:txBody>
          <a:bodyPr/>
          <a:lstStyle/>
          <a:p>
            <a:endParaRPr lang="en-GB"/>
          </a:p>
        </p:txBody>
      </p:sp>
      <p:pic>
        <p:nvPicPr>
          <p:cNvPr id="14" name="Picture 13">
            <a:extLst>
              <a:ext uri="{FF2B5EF4-FFF2-40B4-BE49-F238E27FC236}">
                <a16:creationId xmlns:a16="http://schemas.microsoft.com/office/drawing/2014/main" id="{4139264E-8C8B-BDE7-2BC9-CCEDF2C695C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19461" y="116203"/>
            <a:ext cx="2794721" cy="808829"/>
          </a:xfrm>
          <a:prstGeom prst="rect">
            <a:avLst/>
          </a:prstGeom>
        </p:spPr>
      </p:pic>
    </p:spTree>
    <p:extLst>
      <p:ext uri="{BB962C8B-B14F-4D97-AF65-F5344CB8AC3E}">
        <p14:creationId xmlns:p14="http://schemas.microsoft.com/office/powerpoint/2010/main" val="4002932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hthoek 7">
            <a:extLst>
              <a:ext uri="{FF2B5EF4-FFF2-40B4-BE49-F238E27FC236}">
                <a16:creationId xmlns:a16="http://schemas.microsoft.com/office/drawing/2014/main" id="{23702BB2-5B87-7F13-8B40-AC1F33A2150F}"/>
              </a:ext>
            </a:extLst>
          </p:cNvPr>
          <p:cNvSpPr/>
          <p:nvPr userDrawn="1"/>
        </p:nvSpPr>
        <p:spPr>
          <a:xfrm>
            <a:off x="-88265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4" name="Picture 3">
            <a:extLst>
              <a:ext uri="{FF2B5EF4-FFF2-40B4-BE49-F238E27FC236}">
                <a16:creationId xmlns:a16="http://schemas.microsoft.com/office/drawing/2014/main" id="{23A74789-8E42-EE1A-EAE6-341D192E37B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19461" y="116203"/>
            <a:ext cx="2794721" cy="808829"/>
          </a:xfrm>
          <a:prstGeom prst="rect">
            <a:avLst/>
          </a:prstGeom>
        </p:spPr>
      </p:pic>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838200" y="2736383"/>
            <a:ext cx="10177272" cy="1280922"/>
          </a:xfrm>
          <a:prstGeom prst="rect">
            <a:avLst/>
          </a:prstGeom>
        </p:spPr>
        <p:txBody>
          <a:bodyPr>
            <a:normAutofit/>
          </a:bodyPr>
          <a:lstStyle>
            <a:lvl1pPr>
              <a:defRPr sz="5400" b="1">
                <a:latin typeface="Open Sans" pitchFamily="2" charset="0"/>
                <a:ea typeface="Open Sans" panose="020B0606030504020204" pitchFamily="34" charset="0"/>
                <a:cs typeface="Open Sans" panose="020B0606030504020204" pitchFamily="34" charset="0"/>
              </a:defRPr>
            </a:lvl1pPr>
          </a:lstStyle>
          <a:p>
            <a:r>
              <a:rPr lang="en-US" dirty="0"/>
              <a:t>Click to edit Master title style</a:t>
            </a:r>
          </a:p>
        </p:txBody>
      </p:sp>
      <p:pic>
        <p:nvPicPr>
          <p:cNvPr id="8" name="Graphic 7">
            <a:extLst>
              <a:ext uri="{FF2B5EF4-FFF2-40B4-BE49-F238E27FC236}">
                <a16:creationId xmlns:a16="http://schemas.microsoft.com/office/drawing/2014/main" id="{54C6A16A-BAE7-47E8-9144-03CC91D9517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42686" y="3149601"/>
            <a:ext cx="1102057" cy="454486"/>
          </a:xfrm>
          <a:prstGeom prst="rect">
            <a:avLst/>
          </a:prstGeom>
        </p:spPr>
      </p:pic>
    </p:spTree>
    <p:extLst>
      <p:ext uri="{BB962C8B-B14F-4D97-AF65-F5344CB8AC3E}">
        <p14:creationId xmlns:p14="http://schemas.microsoft.com/office/powerpoint/2010/main" val="268926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1" name="Content Placeholder 10">
            <a:extLst>
              <a:ext uri="{FF2B5EF4-FFF2-40B4-BE49-F238E27FC236}">
                <a16:creationId xmlns:a16="http://schemas.microsoft.com/office/drawing/2014/main" id="{9DD1D8EC-D4F1-4D61-BE99-2A25F3110CE7}"/>
              </a:ext>
            </a:extLst>
          </p:cNvPr>
          <p:cNvSpPr>
            <a:spLocks noGrp="1"/>
          </p:cNvSpPr>
          <p:nvPr>
            <p:ph sz="quarter" idx="10"/>
          </p:nvPr>
        </p:nvSpPr>
        <p:spPr>
          <a:xfrm>
            <a:off x="368300" y="1866900"/>
            <a:ext cx="10991850" cy="4441825"/>
          </a:xfrm>
          <a:prstGeom prst="roundRect">
            <a:avLst>
              <a:gd name="adj" fmla="val 8518"/>
            </a:avLst>
          </a:prstGeom>
          <a:solidFill>
            <a:schemeClr val="bg1"/>
          </a:solidFill>
          <a:ln>
            <a:noFill/>
          </a:ln>
          <a:effectLst>
            <a:outerShdw blurRad="76200" dist="127000" dir="2700000" algn="tl" rotWithShape="0">
              <a:srgbClr val="4E826E">
                <a:alpha val="10000"/>
              </a:srgbClr>
            </a:outerShdw>
          </a:effectLst>
        </p:spPr>
        <p:txBody>
          <a:bodyPr/>
          <a:lstStyle>
            <a:lvl1pPr>
              <a:buClr>
                <a:srgbClr val="4E826E"/>
              </a:buClr>
              <a:buSzPct val="110000"/>
              <a:buFont typeface="Arial" panose="020B0604020202020204" pitchFamily="34" charset="0"/>
              <a:buChar char="•"/>
              <a:defRPr sz="2400">
                <a:solidFill>
                  <a:schemeClr val="accent6">
                    <a:lumMod val="50000"/>
                  </a:schemeClr>
                </a:solidFill>
                <a:latin typeface="Open Sans" pitchFamily="2" charset="0"/>
                <a:ea typeface="Open Sans" pitchFamily="2" charset="0"/>
                <a:cs typeface="Open Sans" pitchFamily="2" charset="0"/>
              </a:defRPr>
            </a:lvl1pPr>
            <a:lvl2pPr>
              <a:defRPr sz="2000">
                <a:solidFill>
                  <a:srgbClr val="807F83"/>
                </a:solidFill>
              </a:defRPr>
            </a:lvl2pPr>
            <a:lvl3pPr>
              <a:defRPr sz="1800">
                <a:solidFill>
                  <a:srgbClr val="4E826E"/>
                </a:solidFill>
              </a:defRPr>
            </a:lvl3pPr>
            <a:lvl4pPr>
              <a:defRPr sz="1600">
                <a:solidFill>
                  <a:srgbClr val="76AE43"/>
                </a:solidFill>
              </a:defRPr>
            </a:lvl4pPr>
            <a:lvl5pPr>
              <a:defRPr sz="1600">
                <a:solidFill>
                  <a:srgbClr val="76AE4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Picture 2">
            <a:extLst>
              <a:ext uri="{FF2B5EF4-FFF2-40B4-BE49-F238E27FC236}">
                <a16:creationId xmlns:a16="http://schemas.microsoft.com/office/drawing/2014/main" id="{377CF1BD-FC41-7DC9-701C-8CF8827476A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2990666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97950" y="3764746"/>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1" name="Content Placeholder 10">
            <a:extLst>
              <a:ext uri="{FF2B5EF4-FFF2-40B4-BE49-F238E27FC236}">
                <a16:creationId xmlns:a16="http://schemas.microsoft.com/office/drawing/2014/main" id="{9DD1D8EC-D4F1-4D61-BE99-2A25F3110CE7}"/>
              </a:ext>
            </a:extLst>
          </p:cNvPr>
          <p:cNvSpPr>
            <a:spLocks noGrp="1"/>
          </p:cNvSpPr>
          <p:nvPr>
            <p:ph sz="quarter" idx="10"/>
          </p:nvPr>
        </p:nvSpPr>
        <p:spPr>
          <a:xfrm>
            <a:off x="368300" y="1866900"/>
            <a:ext cx="6127750" cy="4441825"/>
          </a:xfrm>
          <a:prstGeom prst="roundRect">
            <a:avLst>
              <a:gd name="adj" fmla="val 8518"/>
            </a:avLst>
          </a:prstGeom>
          <a:solidFill>
            <a:schemeClr val="bg1"/>
          </a:solidFill>
          <a:ln>
            <a:noFill/>
          </a:ln>
          <a:effectLst>
            <a:outerShdw blurRad="76200" dist="127000" dir="2700000" algn="tl" rotWithShape="0">
              <a:srgbClr val="4E826E">
                <a:alpha val="10000"/>
              </a:srgbClr>
            </a:outerShdw>
          </a:effectLst>
        </p:spPr>
        <p:txBody>
          <a:bodyPr/>
          <a:lstStyle>
            <a:lvl1pPr>
              <a:buClr>
                <a:srgbClr val="4E826E"/>
              </a:buClr>
              <a:buSzPct val="110000"/>
              <a:buFont typeface="Arial" panose="020B0604020202020204" pitchFamily="34" charset="0"/>
              <a:buChar char="•"/>
              <a:defRPr sz="2400">
                <a:solidFill>
                  <a:schemeClr val="accent6">
                    <a:lumMod val="50000"/>
                  </a:schemeClr>
                </a:solidFill>
                <a:latin typeface="Open Sans" pitchFamily="2" charset="0"/>
                <a:ea typeface="Open Sans" pitchFamily="2" charset="0"/>
                <a:cs typeface="Open Sans" pitchFamily="2" charset="0"/>
              </a:defRPr>
            </a:lvl1pPr>
            <a:lvl2pPr>
              <a:defRPr sz="2000">
                <a:solidFill>
                  <a:srgbClr val="807F83"/>
                </a:solidFill>
              </a:defRPr>
            </a:lvl2pPr>
            <a:lvl3pPr>
              <a:defRPr sz="1800">
                <a:solidFill>
                  <a:srgbClr val="4E826E"/>
                </a:solidFill>
              </a:defRPr>
            </a:lvl3pPr>
            <a:lvl4pPr>
              <a:defRPr sz="1600">
                <a:solidFill>
                  <a:srgbClr val="76AE43"/>
                </a:solidFill>
              </a:defRPr>
            </a:lvl4pPr>
            <a:lvl5pPr>
              <a:defRPr sz="1600">
                <a:solidFill>
                  <a:srgbClr val="76AE4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Graphic 2">
            <a:extLst>
              <a:ext uri="{FF2B5EF4-FFF2-40B4-BE49-F238E27FC236}">
                <a16:creationId xmlns:a16="http://schemas.microsoft.com/office/drawing/2014/main" id="{50938DBC-7A95-0B17-20E4-DC4C07CFBA5F}"/>
              </a:ext>
            </a:extLst>
          </p:cNvPr>
          <p:cNvPicPr>
            <a:picLocks noChangeAspect="1"/>
          </p:cNvPicPr>
          <p:nvPr userDrawn="1"/>
        </p:nvPicPr>
        <p:blipFill>
          <a:blip>
            <a:extLst>
              <a:ext uri="{96DAC541-7B7A-43D3-8B79-37D633B846F1}">
                <asvg:svgBlip xmlns:asvg="http://schemas.microsoft.com/office/drawing/2016/SVG/main" r:embed="rId4"/>
              </a:ext>
            </a:extLst>
          </a:blip>
          <a:srcRect r="52885" b="78828"/>
          <a:stretch>
            <a:fillRect/>
          </a:stretch>
        </p:blipFill>
        <p:spPr>
          <a:xfrm rot="18900000">
            <a:off x="9869554" y="1990642"/>
            <a:ext cx="2058363" cy="806046"/>
          </a:xfrm>
          <a:prstGeom prst="rect">
            <a:avLst/>
          </a:prstGeom>
          <a:effectLst>
            <a:outerShdw blurRad="50800" dist="50800" dir="5400000" algn="ctr" rotWithShape="0">
              <a:srgbClr val="4E826E">
                <a:alpha val="20000"/>
              </a:srgbClr>
            </a:outerShdw>
          </a:effectLst>
        </p:spPr>
      </p:pic>
      <p:sp>
        <p:nvSpPr>
          <p:cNvPr id="4" name="Picture Placeholder 38">
            <a:extLst>
              <a:ext uri="{FF2B5EF4-FFF2-40B4-BE49-F238E27FC236}">
                <a16:creationId xmlns:a16="http://schemas.microsoft.com/office/drawing/2014/main" id="{AAB0C309-4991-3658-F125-3223E330161C}"/>
              </a:ext>
            </a:extLst>
          </p:cNvPr>
          <p:cNvSpPr>
            <a:spLocks noGrp="1"/>
          </p:cNvSpPr>
          <p:nvPr>
            <p:ph type="pic" sz="quarter" idx="13"/>
          </p:nvPr>
        </p:nvSpPr>
        <p:spPr>
          <a:xfrm>
            <a:off x="7039102" y="2036599"/>
            <a:ext cx="4435348" cy="4435348"/>
          </a:xfrm>
          <a:prstGeom prst="ellipse">
            <a:avLst/>
          </a:prstGeom>
          <a:solidFill>
            <a:schemeClr val="bg1">
              <a:lumMod val="95000"/>
            </a:schemeClr>
          </a:solidFill>
          <a:ln w="127000">
            <a:solidFill>
              <a:srgbClr val="4E826E"/>
            </a:solidFill>
          </a:ln>
        </p:spPr>
        <p:txBody>
          <a:bodyPr/>
          <a:lstStyle/>
          <a:p>
            <a:endParaRPr lang="en-GB"/>
          </a:p>
        </p:txBody>
      </p:sp>
      <p:pic>
        <p:nvPicPr>
          <p:cNvPr id="5" name="Picture 4">
            <a:extLst>
              <a:ext uri="{FF2B5EF4-FFF2-40B4-BE49-F238E27FC236}">
                <a16:creationId xmlns:a16="http://schemas.microsoft.com/office/drawing/2014/main" id="{3CD41736-DF1E-B58F-140A-ED8C4416971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552027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1" name="Content Placeholder 10">
            <a:extLst>
              <a:ext uri="{FF2B5EF4-FFF2-40B4-BE49-F238E27FC236}">
                <a16:creationId xmlns:a16="http://schemas.microsoft.com/office/drawing/2014/main" id="{9DD1D8EC-D4F1-4D61-BE99-2A25F3110CE7}"/>
              </a:ext>
            </a:extLst>
          </p:cNvPr>
          <p:cNvSpPr>
            <a:spLocks noGrp="1"/>
          </p:cNvSpPr>
          <p:nvPr>
            <p:ph sz="quarter" idx="10"/>
          </p:nvPr>
        </p:nvSpPr>
        <p:spPr>
          <a:xfrm>
            <a:off x="368300" y="1866900"/>
            <a:ext cx="6127750" cy="4441825"/>
          </a:xfrm>
          <a:prstGeom prst="roundRect">
            <a:avLst>
              <a:gd name="adj" fmla="val 8518"/>
            </a:avLst>
          </a:prstGeom>
          <a:solidFill>
            <a:schemeClr val="bg1"/>
          </a:solidFill>
          <a:ln>
            <a:noFill/>
          </a:ln>
          <a:effectLst>
            <a:outerShdw blurRad="76200" dist="127000" dir="2700000" algn="tl" rotWithShape="0">
              <a:srgbClr val="4E826E">
                <a:alpha val="10000"/>
              </a:srgbClr>
            </a:outerShdw>
          </a:effectLst>
        </p:spPr>
        <p:txBody>
          <a:bodyPr/>
          <a:lstStyle>
            <a:lvl1pPr>
              <a:buClr>
                <a:srgbClr val="4E826E"/>
              </a:buClr>
              <a:buSzPct val="110000"/>
              <a:buFont typeface="Arial" panose="020B0604020202020204" pitchFamily="34" charset="0"/>
              <a:buChar char="•"/>
              <a:defRPr sz="2400">
                <a:solidFill>
                  <a:schemeClr val="accent6">
                    <a:lumMod val="50000"/>
                  </a:schemeClr>
                </a:solidFill>
                <a:latin typeface="Open Sans" pitchFamily="2" charset="0"/>
                <a:ea typeface="Open Sans" pitchFamily="2" charset="0"/>
                <a:cs typeface="Open Sans" pitchFamily="2" charset="0"/>
              </a:defRPr>
            </a:lvl1pPr>
            <a:lvl2pPr>
              <a:defRPr sz="2000">
                <a:solidFill>
                  <a:srgbClr val="807F83"/>
                </a:solidFill>
              </a:defRPr>
            </a:lvl2pPr>
            <a:lvl3pPr>
              <a:defRPr sz="1800">
                <a:solidFill>
                  <a:srgbClr val="4E826E"/>
                </a:solidFill>
              </a:defRPr>
            </a:lvl3pPr>
            <a:lvl4pPr>
              <a:defRPr sz="1600">
                <a:solidFill>
                  <a:srgbClr val="76AE43"/>
                </a:solidFill>
              </a:defRPr>
            </a:lvl4pPr>
            <a:lvl5pPr>
              <a:defRPr sz="1600">
                <a:solidFill>
                  <a:srgbClr val="76AE4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Graphic 2">
            <a:extLst>
              <a:ext uri="{FF2B5EF4-FFF2-40B4-BE49-F238E27FC236}">
                <a16:creationId xmlns:a16="http://schemas.microsoft.com/office/drawing/2014/main" id="{50938DBC-7A95-0B17-20E4-DC4C07CFBA5F}"/>
              </a:ext>
            </a:extLst>
          </p:cNvPr>
          <p:cNvPicPr>
            <a:picLocks noChangeAspect="1"/>
          </p:cNvPicPr>
          <p:nvPr userDrawn="1"/>
        </p:nvPicPr>
        <p:blipFill>
          <a:blip>
            <a:extLst>
              <a:ext uri="{96DAC541-7B7A-43D3-8B79-37D633B846F1}">
                <asvg:svgBlip xmlns:asvg="http://schemas.microsoft.com/office/drawing/2016/SVG/main" r:embed="rId4"/>
              </a:ext>
            </a:extLst>
          </a:blip>
          <a:srcRect r="52885" b="78828"/>
          <a:stretch>
            <a:fillRect/>
          </a:stretch>
        </p:blipFill>
        <p:spPr>
          <a:xfrm rot="18900000">
            <a:off x="8825671" y="2825239"/>
            <a:ext cx="2513091" cy="984115"/>
          </a:xfrm>
          <a:prstGeom prst="rect">
            <a:avLst/>
          </a:prstGeom>
          <a:effectLst>
            <a:outerShdw blurRad="50800" dist="50800" dir="5400000" algn="ctr" rotWithShape="0">
              <a:srgbClr val="4E826E">
                <a:alpha val="20000"/>
              </a:srgbClr>
            </a:outerShdw>
          </a:effectLst>
        </p:spPr>
      </p:pic>
      <p:sp>
        <p:nvSpPr>
          <p:cNvPr id="4" name="Picture Placeholder 38">
            <a:extLst>
              <a:ext uri="{FF2B5EF4-FFF2-40B4-BE49-F238E27FC236}">
                <a16:creationId xmlns:a16="http://schemas.microsoft.com/office/drawing/2014/main" id="{AAB0C309-4991-3658-F125-3223E330161C}"/>
              </a:ext>
            </a:extLst>
          </p:cNvPr>
          <p:cNvSpPr>
            <a:spLocks noGrp="1"/>
          </p:cNvSpPr>
          <p:nvPr>
            <p:ph type="pic" sz="quarter" idx="13"/>
          </p:nvPr>
        </p:nvSpPr>
        <p:spPr>
          <a:xfrm>
            <a:off x="6826158" y="2871071"/>
            <a:ext cx="3600875" cy="3600875"/>
          </a:xfrm>
          <a:prstGeom prst="ellipse">
            <a:avLst/>
          </a:prstGeom>
          <a:solidFill>
            <a:schemeClr val="bg1">
              <a:lumMod val="95000"/>
            </a:schemeClr>
          </a:solidFill>
          <a:ln w="114300">
            <a:solidFill>
              <a:srgbClr val="4E826E"/>
            </a:solidFill>
          </a:ln>
        </p:spPr>
        <p:txBody>
          <a:bodyPr/>
          <a:lstStyle/>
          <a:p>
            <a:endParaRPr lang="en-GB"/>
          </a:p>
        </p:txBody>
      </p:sp>
      <p:sp>
        <p:nvSpPr>
          <p:cNvPr id="5" name="Picture Placeholder 38">
            <a:extLst>
              <a:ext uri="{FF2B5EF4-FFF2-40B4-BE49-F238E27FC236}">
                <a16:creationId xmlns:a16="http://schemas.microsoft.com/office/drawing/2014/main" id="{3304BDAC-C969-6D23-F296-852BFCFE99D6}"/>
              </a:ext>
            </a:extLst>
          </p:cNvPr>
          <p:cNvSpPr>
            <a:spLocks noGrp="1"/>
          </p:cNvSpPr>
          <p:nvPr>
            <p:ph type="pic" sz="quarter" idx="14"/>
          </p:nvPr>
        </p:nvSpPr>
        <p:spPr>
          <a:xfrm>
            <a:off x="9824140" y="1490393"/>
            <a:ext cx="2066434" cy="2066434"/>
          </a:xfrm>
          <a:prstGeom prst="ellipse">
            <a:avLst/>
          </a:prstGeom>
          <a:solidFill>
            <a:schemeClr val="bg1">
              <a:lumMod val="95000"/>
            </a:schemeClr>
          </a:solidFill>
          <a:ln w="114300">
            <a:solidFill>
              <a:srgbClr val="4E826E"/>
            </a:solidFill>
          </a:ln>
        </p:spPr>
        <p:txBody>
          <a:bodyPr/>
          <a:lstStyle/>
          <a:p>
            <a:endParaRPr lang="en-GB"/>
          </a:p>
        </p:txBody>
      </p:sp>
      <p:pic>
        <p:nvPicPr>
          <p:cNvPr id="7" name="Picture 6">
            <a:extLst>
              <a:ext uri="{FF2B5EF4-FFF2-40B4-BE49-F238E27FC236}">
                <a16:creationId xmlns:a16="http://schemas.microsoft.com/office/drawing/2014/main" id="{A3800095-3806-8D96-0A04-1B87F660E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2949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1" name="Content Placeholder 10">
            <a:extLst>
              <a:ext uri="{FF2B5EF4-FFF2-40B4-BE49-F238E27FC236}">
                <a16:creationId xmlns:a16="http://schemas.microsoft.com/office/drawing/2014/main" id="{9DD1D8EC-D4F1-4D61-BE99-2A25F3110CE7}"/>
              </a:ext>
            </a:extLst>
          </p:cNvPr>
          <p:cNvSpPr>
            <a:spLocks noGrp="1"/>
          </p:cNvSpPr>
          <p:nvPr>
            <p:ph sz="quarter" idx="10"/>
          </p:nvPr>
        </p:nvSpPr>
        <p:spPr>
          <a:xfrm>
            <a:off x="368299" y="1981200"/>
            <a:ext cx="3790529" cy="4559300"/>
          </a:xfrm>
          <a:prstGeom prst="roundRect">
            <a:avLst>
              <a:gd name="adj" fmla="val 8518"/>
            </a:avLst>
          </a:prstGeom>
          <a:solidFill>
            <a:schemeClr val="bg1"/>
          </a:solidFill>
          <a:ln>
            <a:noFill/>
          </a:ln>
          <a:effectLst>
            <a:outerShdw blurRad="76200" dist="127000" dir="2700000" algn="tl" rotWithShape="0">
              <a:srgbClr val="4E826E">
                <a:alpha val="10000"/>
              </a:srgbClr>
            </a:outerShdw>
          </a:effectLst>
        </p:spPr>
        <p:txBody>
          <a:bodyPr/>
          <a:lstStyle>
            <a:lvl1pPr>
              <a:buClr>
                <a:srgbClr val="4E826E"/>
              </a:buClr>
              <a:buSzPct val="110000"/>
              <a:buFont typeface="Arial" panose="020B0604020202020204" pitchFamily="34" charset="0"/>
              <a:buChar char="•"/>
              <a:defRPr sz="2400">
                <a:solidFill>
                  <a:schemeClr val="accent6">
                    <a:lumMod val="50000"/>
                  </a:schemeClr>
                </a:solidFill>
                <a:latin typeface="Open Sans" pitchFamily="2" charset="0"/>
                <a:ea typeface="Open Sans" pitchFamily="2" charset="0"/>
                <a:cs typeface="Open Sans" pitchFamily="2" charset="0"/>
              </a:defRPr>
            </a:lvl1pPr>
            <a:lvl2pPr>
              <a:defRPr sz="2000">
                <a:solidFill>
                  <a:srgbClr val="807F83"/>
                </a:solidFill>
              </a:defRPr>
            </a:lvl2pPr>
            <a:lvl3pPr>
              <a:defRPr sz="1800">
                <a:solidFill>
                  <a:srgbClr val="4E826E"/>
                </a:solidFill>
              </a:defRPr>
            </a:lvl3pPr>
            <a:lvl4pPr>
              <a:defRPr sz="1600">
                <a:solidFill>
                  <a:srgbClr val="76AE43"/>
                </a:solidFill>
              </a:defRPr>
            </a:lvl4pPr>
            <a:lvl5pPr>
              <a:defRPr sz="1600">
                <a:solidFill>
                  <a:srgbClr val="76AE4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3" name="Graphic 2">
            <a:extLst>
              <a:ext uri="{FF2B5EF4-FFF2-40B4-BE49-F238E27FC236}">
                <a16:creationId xmlns:a16="http://schemas.microsoft.com/office/drawing/2014/main" id="{50938DBC-7A95-0B17-20E4-DC4C07CFBA5F}"/>
              </a:ext>
            </a:extLst>
          </p:cNvPr>
          <p:cNvPicPr>
            <a:picLocks noChangeAspect="1"/>
          </p:cNvPicPr>
          <p:nvPr userDrawn="1"/>
        </p:nvPicPr>
        <p:blipFill>
          <a:blip>
            <a:extLst>
              <a:ext uri="{96DAC541-7B7A-43D3-8B79-37D633B846F1}">
                <asvg:svgBlip xmlns:asvg="http://schemas.microsoft.com/office/drawing/2016/SVG/main" r:embed="rId4"/>
              </a:ext>
            </a:extLst>
          </a:blip>
          <a:srcRect r="52885" b="78828"/>
          <a:stretch>
            <a:fillRect/>
          </a:stretch>
        </p:blipFill>
        <p:spPr>
          <a:xfrm>
            <a:off x="7581033" y="4829874"/>
            <a:ext cx="1796294" cy="703421"/>
          </a:xfrm>
          <a:prstGeom prst="rect">
            <a:avLst/>
          </a:prstGeom>
          <a:effectLst>
            <a:outerShdw blurRad="50800" dist="50800" dir="5400000" algn="ctr" rotWithShape="0">
              <a:srgbClr val="4E826E">
                <a:alpha val="20000"/>
              </a:srgbClr>
            </a:outerShdw>
          </a:effectLst>
        </p:spPr>
      </p:pic>
      <p:sp>
        <p:nvSpPr>
          <p:cNvPr id="4" name="Picture Placeholder 38">
            <a:extLst>
              <a:ext uri="{FF2B5EF4-FFF2-40B4-BE49-F238E27FC236}">
                <a16:creationId xmlns:a16="http://schemas.microsoft.com/office/drawing/2014/main" id="{AAB0C309-4991-3658-F125-3223E330161C}"/>
              </a:ext>
            </a:extLst>
          </p:cNvPr>
          <p:cNvSpPr>
            <a:spLocks noGrp="1"/>
          </p:cNvSpPr>
          <p:nvPr>
            <p:ph type="pic" sz="quarter" idx="13"/>
          </p:nvPr>
        </p:nvSpPr>
        <p:spPr>
          <a:xfrm>
            <a:off x="4768427" y="2871071"/>
            <a:ext cx="3600875" cy="3600875"/>
          </a:xfrm>
          <a:prstGeom prst="ellipse">
            <a:avLst/>
          </a:prstGeom>
          <a:solidFill>
            <a:schemeClr val="bg1">
              <a:lumMod val="95000"/>
            </a:schemeClr>
          </a:solidFill>
          <a:ln w="114300">
            <a:solidFill>
              <a:srgbClr val="4E826E"/>
            </a:solidFill>
          </a:ln>
        </p:spPr>
        <p:txBody>
          <a:bodyPr/>
          <a:lstStyle/>
          <a:p>
            <a:endParaRPr lang="en-GB"/>
          </a:p>
        </p:txBody>
      </p:sp>
      <p:pic>
        <p:nvPicPr>
          <p:cNvPr id="6" name="Graphic 5">
            <a:extLst>
              <a:ext uri="{FF2B5EF4-FFF2-40B4-BE49-F238E27FC236}">
                <a16:creationId xmlns:a16="http://schemas.microsoft.com/office/drawing/2014/main" id="{CF9A26C3-38AD-0B53-65F5-8C850F5D8A6C}"/>
              </a:ext>
            </a:extLst>
          </p:cNvPr>
          <p:cNvPicPr>
            <a:picLocks noChangeAspect="1"/>
          </p:cNvPicPr>
          <p:nvPr userDrawn="1"/>
        </p:nvPicPr>
        <p:blipFill>
          <a:blip>
            <a:extLst>
              <a:ext uri="{96DAC541-7B7A-43D3-8B79-37D633B846F1}">
                <asvg:svgBlip xmlns:asvg="http://schemas.microsoft.com/office/drawing/2016/SVG/main" r:embed="rId4"/>
              </a:ext>
            </a:extLst>
          </a:blip>
          <a:srcRect r="52885" b="78828"/>
          <a:stretch>
            <a:fillRect/>
          </a:stretch>
        </p:blipFill>
        <p:spPr>
          <a:xfrm rot="7117036">
            <a:off x="9368921" y="3698255"/>
            <a:ext cx="1796294" cy="703421"/>
          </a:xfrm>
          <a:prstGeom prst="rect">
            <a:avLst/>
          </a:prstGeom>
          <a:effectLst>
            <a:outerShdw blurRad="50800" dist="50800" dir="5400000" algn="ctr" rotWithShape="0">
              <a:srgbClr val="4E826E">
                <a:alpha val="20000"/>
              </a:srgbClr>
            </a:outerShdw>
          </a:effectLst>
        </p:spPr>
      </p:pic>
      <p:sp>
        <p:nvSpPr>
          <p:cNvPr id="5" name="Picture Placeholder 38">
            <a:extLst>
              <a:ext uri="{FF2B5EF4-FFF2-40B4-BE49-F238E27FC236}">
                <a16:creationId xmlns:a16="http://schemas.microsoft.com/office/drawing/2014/main" id="{3304BDAC-C969-6D23-F296-852BFCFE99D6}"/>
              </a:ext>
            </a:extLst>
          </p:cNvPr>
          <p:cNvSpPr>
            <a:spLocks noGrp="1"/>
          </p:cNvSpPr>
          <p:nvPr>
            <p:ph type="pic" sz="quarter" idx="14"/>
          </p:nvPr>
        </p:nvSpPr>
        <p:spPr>
          <a:xfrm>
            <a:off x="9871566" y="1910745"/>
            <a:ext cx="2066434" cy="2066434"/>
          </a:xfrm>
          <a:prstGeom prst="ellipse">
            <a:avLst/>
          </a:prstGeom>
          <a:solidFill>
            <a:schemeClr val="bg1">
              <a:lumMod val="95000"/>
            </a:schemeClr>
          </a:solidFill>
          <a:ln w="114300">
            <a:solidFill>
              <a:srgbClr val="4E826E"/>
            </a:solidFill>
          </a:ln>
        </p:spPr>
        <p:txBody>
          <a:bodyPr/>
          <a:lstStyle/>
          <a:p>
            <a:endParaRPr lang="en-GB"/>
          </a:p>
        </p:txBody>
      </p:sp>
      <p:sp>
        <p:nvSpPr>
          <p:cNvPr id="8" name="Picture Placeholder 38">
            <a:extLst>
              <a:ext uri="{FF2B5EF4-FFF2-40B4-BE49-F238E27FC236}">
                <a16:creationId xmlns:a16="http://schemas.microsoft.com/office/drawing/2014/main" id="{333F1D1D-9C89-0546-2CEA-11C482EC485E}"/>
              </a:ext>
            </a:extLst>
          </p:cNvPr>
          <p:cNvSpPr>
            <a:spLocks noGrp="1"/>
          </p:cNvSpPr>
          <p:nvPr>
            <p:ph type="pic" sz="quarter" idx="15"/>
          </p:nvPr>
        </p:nvSpPr>
        <p:spPr>
          <a:xfrm>
            <a:off x="8653331" y="4129318"/>
            <a:ext cx="2066434" cy="2066434"/>
          </a:xfrm>
          <a:prstGeom prst="ellipse">
            <a:avLst/>
          </a:prstGeom>
          <a:solidFill>
            <a:schemeClr val="bg1">
              <a:lumMod val="95000"/>
            </a:schemeClr>
          </a:solidFill>
          <a:ln w="114300">
            <a:solidFill>
              <a:srgbClr val="4E826E"/>
            </a:solidFill>
          </a:ln>
        </p:spPr>
        <p:txBody>
          <a:bodyPr/>
          <a:lstStyle/>
          <a:p>
            <a:endParaRPr lang="en-GB"/>
          </a:p>
        </p:txBody>
      </p:sp>
      <p:pic>
        <p:nvPicPr>
          <p:cNvPr id="7" name="Picture 6">
            <a:extLst>
              <a:ext uri="{FF2B5EF4-FFF2-40B4-BE49-F238E27FC236}">
                <a16:creationId xmlns:a16="http://schemas.microsoft.com/office/drawing/2014/main" id="{B2C5C77D-A81E-B7A3-C5B5-3DC5C766400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1604449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A65CE1D9-11DD-4B25-818A-3D1C9C1AAEA2}"/>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30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lvl1pPr>
              <a:defRPr sz="2400" b="0">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0125" y="975068"/>
            <a:ext cx="735779" cy="298910"/>
          </a:xfrm>
          <a:prstGeom prst="rect">
            <a:avLst/>
          </a:prstGeom>
        </p:spPr>
      </p:pic>
      <p:pic>
        <p:nvPicPr>
          <p:cNvPr id="7" name="Afbeelding 6">
            <a:extLst>
              <a:ext uri="{FF2B5EF4-FFF2-40B4-BE49-F238E27FC236}">
                <a16:creationId xmlns:a16="http://schemas.microsoft.com/office/drawing/2014/main" id="{6E81A314-2A3E-4357-0799-6CCBA180E45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29065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4" name="Picture Placeholder 12">
            <a:extLst>
              <a:ext uri="{FF2B5EF4-FFF2-40B4-BE49-F238E27FC236}">
                <a16:creationId xmlns:a16="http://schemas.microsoft.com/office/drawing/2014/main" id="{27264B9A-4EEE-AEA7-9424-15C93D8B6F03}"/>
              </a:ext>
            </a:extLst>
          </p:cNvPr>
          <p:cNvSpPr>
            <a:spLocks noGrp="1"/>
          </p:cNvSpPr>
          <p:nvPr>
            <p:ph type="pic" sz="quarter" idx="11"/>
          </p:nvPr>
        </p:nvSpPr>
        <p:spPr>
          <a:xfrm>
            <a:off x="368300" y="1949450"/>
            <a:ext cx="10167938" cy="4591050"/>
          </a:xfrm>
          <a:prstGeom prst="roundRect">
            <a:avLst>
              <a:gd name="adj" fmla="val 10586"/>
            </a:avLst>
          </a:prstGeom>
          <a:solidFill>
            <a:schemeClr val="bg1">
              <a:lumMod val="95000"/>
            </a:schemeClr>
          </a:solidFill>
          <a:ln w="76200">
            <a:solidFill>
              <a:srgbClr val="4E826E"/>
            </a:solidFill>
          </a:ln>
        </p:spPr>
        <p:txBody>
          <a:bodyPr/>
          <a:lstStyle/>
          <a:p>
            <a:endParaRPr lang="en-GB"/>
          </a:p>
        </p:txBody>
      </p:sp>
      <p:pic>
        <p:nvPicPr>
          <p:cNvPr id="3" name="Picture 2">
            <a:extLst>
              <a:ext uri="{FF2B5EF4-FFF2-40B4-BE49-F238E27FC236}">
                <a16:creationId xmlns:a16="http://schemas.microsoft.com/office/drawing/2014/main" id="{5EBF33A7-6004-13BA-CECE-63ED5B27A5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085679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D17628D5-6908-080E-AD20-0EB0B500DC51}"/>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367889" y="548640"/>
            <a:ext cx="10168128" cy="1179576"/>
          </a:xfrm>
          <a:prstGeom prst="rect">
            <a:avLst/>
          </a:prstGeom>
        </p:spPr>
        <p:txBody>
          <a:bodyPr>
            <a:normAutofit/>
          </a:bodyPr>
          <a:lstStyle>
            <a:lvl1pPr>
              <a:defRPr sz="4400" b="1">
                <a:solidFill>
                  <a:srgbClr val="4E826E"/>
                </a:solidFill>
                <a:latin typeface="Open Sans" pitchFamily="2" charset="0"/>
                <a:ea typeface="Open Sans" pitchFamily="2" charset="0"/>
                <a:cs typeface="Open Sans" pitchFamily="2" charset="0"/>
              </a:defRPr>
            </a:lvl1pPr>
          </a:lstStyle>
          <a:p>
            <a:r>
              <a:rPr lang="en-US" dirty="0"/>
              <a:t>Click to edit Master title style</a:t>
            </a:r>
          </a:p>
        </p:txBody>
      </p:sp>
      <p:pic>
        <p:nvPicPr>
          <p:cNvPr id="17" name="Graphic 16">
            <a:extLst>
              <a:ext uri="{FF2B5EF4-FFF2-40B4-BE49-F238E27FC236}">
                <a16:creationId xmlns:a16="http://schemas.microsoft.com/office/drawing/2014/main" id="{65B4891B-8ED4-41F1-923B-D17D00BD9DA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0" name="Media Placeholder 9">
            <a:extLst>
              <a:ext uri="{FF2B5EF4-FFF2-40B4-BE49-F238E27FC236}">
                <a16:creationId xmlns:a16="http://schemas.microsoft.com/office/drawing/2014/main" id="{4E3EBD2A-1FB6-AD99-29A1-D545C3884006}"/>
              </a:ext>
            </a:extLst>
          </p:cNvPr>
          <p:cNvSpPr>
            <a:spLocks noGrp="1"/>
          </p:cNvSpPr>
          <p:nvPr>
            <p:ph type="media" sz="quarter" idx="10"/>
          </p:nvPr>
        </p:nvSpPr>
        <p:spPr>
          <a:xfrm>
            <a:off x="368300" y="1936750"/>
            <a:ext cx="10167938" cy="4584700"/>
          </a:xfrm>
          <a:prstGeom prst="roundRect">
            <a:avLst>
              <a:gd name="adj" fmla="val 11284"/>
            </a:avLst>
          </a:prstGeom>
          <a:solidFill>
            <a:schemeClr val="bg1">
              <a:lumMod val="95000"/>
            </a:schemeClr>
          </a:solidFill>
          <a:ln w="76200">
            <a:solidFill>
              <a:srgbClr val="4E826E"/>
            </a:solidFill>
          </a:ln>
        </p:spPr>
        <p:txBody>
          <a:bodyPr/>
          <a:lstStyle/>
          <a:p>
            <a:endParaRPr lang="en-GB"/>
          </a:p>
        </p:txBody>
      </p:sp>
      <p:pic>
        <p:nvPicPr>
          <p:cNvPr id="3" name="Picture 2">
            <a:extLst>
              <a:ext uri="{FF2B5EF4-FFF2-40B4-BE49-F238E27FC236}">
                <a16:creationId xmlns:a16="http://schemas.microsoft.com/office/drawing/2014/main" id="{2B0C47A1-D090-0691-B25B-0352DB3037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202014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Rechthoek 7">
            <a:extLst>
              <a:ext uri="{FF2B5EF4-FFF2-40B4-BE49-F238E27FC236}">
                <a16:creationId xmlns:a16="http://schemas.microsoft.com/office/drawing/2014/main" id="{54438504-59F8-A405-6C61-8FDF89EE7AD5}"/>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006600"/>
            <a:ext cx="4937760" cy="4165600"/>
          </a:xfrm>
          <a:prstGeom prst="roundRect">
            <a:avLst>
              <a:gd name="adj" fmla="val 8072"/>
            </a:avLst>
          </a:prstGeom>
        </p:spPr>
        <p:txBody>
          <a:bodyPr/>
          <a:lstStyle>
            <a:lvl1pPr>
              <a:defRPr>
                <a:solidFill>
                  <a:srgbClr val="807F83"/>
                </a:solidFill>
                <a:latin typeface="Open Sans" pitchFamily="2" charset="0"/>
                <a:ea typeface="Open Sans" pitchFamily="2" charset="0"/>
                <a:cs typeface="Open Sans" pitchFamily="2"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marL="228594" marR="0" lvl="0" indent="-228594" algn="l" defTabSz="914377" rtl="0" eaLnBrk="1" fontAlgn="auto" latinLnBrk="0" hangingPunct="1">
              <a:lnSpc>
                <a:spcPct val="110000"/>
              </a:lnSpc>
              <a:spcBef>
                <a:spcPts val="1000"/>
              </a:spcBef>
              <a:spcAft>
                <a:spcPts val="0"/>
              </a:spcAft>
              <a:buClr>
                <a:srgbClr val="4E826E"/>
              </a:buClr>
              <a:buSzPct val="120000"/>
              <a:buFont typeface="Arial" panose="020B0604020202020204" pitchFamily="34" charset="0"/>
              <a:buChar char="•"/>
              <a:tabLst/>
              <a:defRPr/>
            </a:pPr>
            <a:r>
              <a:rPr kumimoji="0" lang="en-US" sz="2800" b="0" i="0" u="none" strike="noStrike" kern="1200" cap="none" spc="0" normalizeH="0" baseline="0" noProof="0" dirty="0">
                <a:ln>
                  <a:noFill/>
                </a:ln>
                <a:solidFill>
                  <a:srgbClr val="807F83"/>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Click to edit Master text styles</a:t>
            </a:r>
          </a:p>
          <a:p>
            <a:pPr marL="685783" marR="0" lvl="1"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2400" b="0" i="0" u="none" strike="noStrike" kern="1200" cap="none" spc="0" normalizeH="0" baseline="0" noProof="0" dirty="0">
                <a:ln>
                  <a:noFill/>
                </a:ln>
                <a:solidFill>
                  <a:srgbClr val="807F83"/>
                </a:solidFill>
                <a:effectLst/>
                <a:uLnTx/>
                <a:uFillTx/>
                <a:latin typeface="Open Sans" panose="020B0606030504020204" pitchFamily="34" charset="0"/>
                <a:ea typeface="Open Sans" panose="020B0606030504020204" pitchFamily="34" charset="0"/>
                <a:cs typeface="Open Sans" panose="020B0606030504020204" pitchFamily="34" charset="0"/>
              </a:rPr>
              <a:t>Second level</a:t>
            </a:r>
          </a:p>
          <a:p>
            <a:pPr marL="1142971" marR="0" lvl="2"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2000" b="0" i="0" u="none" strike="noStrike" kern="1200" cap="none" spc="0" normalizeH="0" baseline="0" noProof="0" dirty="0">
                <a:ln>
                  <a:noFill/>
                </a:ln>
                <a:solidFill>
                  <a:srgbClr val="4E826E"/>
                </a:solidFill>
                <a:effectLst/>
                <a:uLnTx/>
                <a:uFillTx/>
                <a:latin typeface="Open Sans" panose="020B0606030504020204" pitchFamily="34" charset="0"/>
                <a:ea typeface="Open Sans" panose="020B0606030504020204" pitchFamily="34" charset="0"/>
                <a:cs typeface="Open Sans" panose="020B0606030504020204" pitchFamily="34" charset="0"/>
              </a:rPr>
              <a:t>Third level</a:t>
            </a:r>
          </a:p>
          <a:p>
            <a:pPr marL="1600160" marR="0" lvl="3"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rPr>
              <a:t>Fourth level</a:t>
            </a:r>
          </a:p>
          <a:p>
            <a:pPr marL="2057349" marR="0" lvl="4"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rPr>
              <a:t>Fifth level</a:t>
            </a:r>
            <a:endParaRPr kumimoji="0" lang="en-GB"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endParaRPr lang="en-US" dirty="0"/>
          </a:p>
        </p:txBody>
      </p:sp>
      <p:sp>
        <p:nvSpPr>
          <p:cNvPr id="10" name="Content Placeholder 2">
            <a:extLst>
              <a:ext uri="{FF2B5EF4-FFF2-40B4-BE49-F238E27FC236}">
                <a16:creationId xmlns:a16="http://schemas.microsoft.com/office/drawing/2014/main" id="{B831D3C0-F43B-7B19-356A-6B0812AFA5D4}"/>
              </a:ext>
            </a:extLst>
          </p:cNvPr>
          <p:cNvSpPr>
            <a:spLocks noGrp="1"/>
          </p:cNvSpPr>
          <p:nvPr>
            <p:ph sz="half" idx="13"/>
          </p:nvPr>
        </p:nvSpPr>
        <p:spPr>
          <a:xfrm>
            <a:off x="6278118" y="2006600"/>
            <a:ext cx="4937760" cy="4165600"/>
          </a:xfrm>
          <a:prstGeom prst="roundRect">
            <a:avLst>
              <a:gd name="adj" fmla="val 8072"/>
            </a:avLst>
          </a:prstGeom>
        </p:spPr>
        <p:txBody>
          <a:bodyPr/>
          <a:lstStyle>
            <a:lvl1pPr>
              <a:defRPr>
                <a:solidFill>
                  <a:srgbClr val="807F83"/>
                </a:solidFill>
                <a:latin typeface="Open Sans" pitchFamily="2" charset="0"/>
                <a:ea typeface="Open Sans" pitchFamily="2" charset="0"/>
                <a:cs typeface="Open Sans" pitchFamily="2"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marL="228594" marR="0" lvl="0" indent="-228594" algn="l" defTabSz="914377" rtl="0" eaLnBrk="1" fontAlgn="auto" latinLnBrk="0" hangingPunct="1">
              <a:lnSpc>
                <a:spcPct val="110000"/>
              </a:lnSpc>
              <a:spcBef>
                <a:spcPts val="1000"/>
              </a:spcBef>
              <a:spcAft>
                <a:spcPts val="0"/>
              </a:spcAft>
              <a:buClr>
                <a:srgbClr val="4E826E"/>
              </a:buClr>
              <a:buSzPct val="120000"/>
              <a:buFont typeface="Arial" panose="020B0604020202020204" pitchFamily="34" charset="0"/>
              <a:buChar char="•"/>
              <a:tabLst/>
              <a:defRPr/>
            </a:pPr>
            <a:r>
              <a:rPr kumimoji="0" lang="en-US" sz="2800" b="0" i="0" u="none" strike="noStrike" kern="1200" cap="none" spc="0" normalizeH="0" baseline="0" noProof="0" dirty="0">
                <a:ln>
                  <a:noFill/>
                </a:ln>
                <a:solidFill>
                  <a:srgbClr val="807F83"/>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Click to edit Master text styles</a:t>
            </a:r>
          </a:p>
          <a:p>
            <a:pPr marL="685783" marR="0" lvl="1"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2400" b="0" i="0" u="none" strike="noStrike" kern="1200" cap="none" spc="0" normalizeH="0" baseline="0" noProof="0" dirty="0">
                <a:ln>
                  <a:noFill/>
                </a:ln>
                <a:solidFill>
                  <a:srgbClr val="807F83"/>
                </a:solidFill>
                <a:effectLst/>
                <a:uLnTx/>
                <a:uFillTx/>
                <a:latin typeface="Open Sans" panose="020B0606030504020204" pitchFamily="34" charset="0"/>
                <a:ea typeface="Open Sans" panose="020B0606030504020204" pitchFamily="34" charset="0"/>
                <a:cs typeface="Open Sans" panose="020B0606030504020204" pitchFamily="34" charset="0"/>
              </a:rPr>
              <a:t>Second level</a:t>
            </a:r>
          </a:p>
          <a:p>
            <a:pPr marL="1142971" marR="0" lvl="2"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2000" b="0" i="0" u="none" strike="noStrike" kern="1200" cap="none" spc="0" normalizeH="0" baseline="0" noProof="0" dirty="0">
                <a:ln>
                  <a:noFill/>
                </a:ln>
                <a:solidFill>
                  <a:srgbClr val="4E826E"/>
                </a:solidFill>
                <a:effectLst/>
                <a:uLnTx/>
                <a:uFillTx/>
                <a:latin typeface="Open Sans" panose="020B0606030504020204" pitchFamily="34" charset="0"/>
                <a:ea typeface="Open Sans" panose="020B0606030504020204" pitchFamily="34" charset="0"/>
                <a:cs typeface="Open Sans" panose="020B0606030504020204" pitchFamily="34" charset="0"/>
              </a:rPr>
              <a:t>Third level</a:t>
            </a:r>
          </a:p>
          <a:p>
            <a:pPr marL="1600160" marR="0" lvl="3"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rPr>
              <a:t>Fourth level</a:t>
            </a:r>
          </a:p>
          <a:p>
            <a:pPr marL="2057349" marR="0" lvl="4" indent="-228594" algn="l" defTabSz="914377" rtl="0" eaLnBrk="1" fontAlgn="auto" latinLnBrk="0" hangingPunct="1">
              <a:lnSpc>
                <a:spcPct val="110000"/>
              </a:lnSpc>
              <a:spcBef>
                <a:spcPts val="500"/>
              </a:spcBef>
              <a:spcAft>
                <a:spcPts val="0"/>
              </a:spcAft>
              <a:buClrTx/>
              <a:buSzPct val="90000"/>
              <a:buFont typeface="Arial" panose="020B0604020202020204" pitchFamily="34" charset="0"/>
              <a:buChar char="•"/>
              <a:tabLst/>
              <a:defRPr/>
            </a:pPr>
            <a:r>
              <a:rPr kumimoji="0" lang="en-US"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rPr>
              <a:t>Fifth level</a:t>
            </a:r>
            <a:endParaRPr kumimoji="0" lang="en-GB" sz="1800" b="0" i="0" u="none" strike="noStrike" kern="1200" cap="none" spc="0" normalizeH="0" baseline="0" noProof="0" dirty="0">
              <a:ln>
                <a:noFill/>
              </a:ln>
              <a:solidFill>
                <a:srgbClr val="76AE43"/>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endParaRPr lang="en-US" dirty="0"/>
          </a:p>
        </p:txBody>
      </p:sp>
      <p:pic>
        <p:nvPicPr>
          <p:cNvPr id="12" name="Graphic 11">
            <a:extLst>
              <a:ext uri="{FF2B5EF4-FFF2-40B4-BE49-F238E27FC236}">
                <a16:creationId xmlns:a16="http://schemas.microsoft.com/office/drawing/2014/main" id="{EBED0E93-CBB8-1927-269B-6449EA1AC3D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7890" y="975068"/>
            <a:ext cx="735779" cy="298910"/>
          </a:xfrm>
          <a:prstGeom prst="rect">
            <a:avLst/>
          </a:prstGeom>
        </p:spPr>
      </p:pic>
      <p:sp>
        <p:nvSpPr>
          <p:cNvPr id="13" name="Title 12">
            <a:extLst>
              <a:ext uri="{FF2B5EF4-FFF2-40B4-BE49-F238E27FC236}">
                <a16:creationId xmlns:a16="http://schemas.microsoft.com/office/drawing/2014/main" id="{0576AE0F-320E-CCC5-CD08-69F04A371CAF}"/>
              </a:ext>
            </a:extLst>
          </p:cNvPr>
          <p:cNvSpPr>
            <a:spLocks noGrp="1"/>
          </p:cNvSpPr>
          <p:nvPr>
            <p:ph type="title"/>
          </p:nvPr>
        </p:nvSpPr>
        <p:spPr>
          <a:xfrm>
            <a:off x="367888" y="711562"/>
            <a:ext cx="10847989" cy="825922"/>
          </a:xfrm>
        </p:spPr>
        <p:txBody>
          <a:bodyPr/>
          <a:lstStyle/>
          <a:p>
            <a:r>
              <a:rPr lang="en-US" dirty="0"/>
              <a:t>Click to edit Master title style</a:t>
            </a:r>
            <a:endParaRPr lang="en-GB" dirty="0"/>
          </a:p>
        </p:txBody>
      </p:sp>
      <p:pic>
        <p:nvPicPr>
          <p:cNvPr id="2" name="Picture 1">
            <a:extLst>
              <a:ext uri="{FF2B5EF4-FFF2-40B4-BE49-F238E27FC236}">
                <a16:creationId xmlns:a16="http://schemas.microsoft.com/office/drawing/2014/main" id="{6CB4DA64-A85A-6326-E45F-ECB26D4AC75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806757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a:xfrm>
            <a:off x="838200" y="6356352"/>
            <a:ext cx="2743200" cy="365125"/>
          </a:xfrm>
          <a:prstGeom prst="rect">
            <a:avLst/>
          </a:prstGeo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02AC24A9-CCB6-4F8D-B8DB-C2F3692CFA5A}" type="datetimeFigureOut">
              <a:rPr lang="en-US" smtClean="0"/>
              <a:pPr/>
              <a:t>8/5/2026</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a:xfrm>
            <a:off x="4038600" y="6356352"/>
            <a:ext cx="4114800" cy="365125"/>
          </a:xfrm>
          <a:prstGeom prst="rect">
            <a:avLst/>
          </a:prstGeo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a:xfrm>
            <a:off x="8610600" y="6356352"/>
            <a:ext cx="2743200" cy="365125"/>
          </a:xfrm>
          <a:prstGeom prst="rect">
            <a:avLst/>
          </a:prstGeo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B2DC25EE-239B-4C5F-AAD1-255A7D5F1EE2}" type="slidenum">
              <a:rPr lang="en-US" smtClean="0"/>
              <a:pPr/>
              <a:t>‹#›</a:t>
            </a:fld>
            <a:endParaRPr lang="en-US"/>
          </a:p>
        </p:txBody>
      </p:sp>
      <p:sp>
        <p:nvSpPr>
          <p:cNvPr id="6" name="Rechthoek 7">
            <a:extLst>
              <a:ext uri="{FF2B5EF4-FFF2-40B4-BE49-F238E27FC236}">
                <a16:creationId xmlns:a16="http://schemas.microsoft.com/office/drawing/2014/main" id="{716E4EE2-E71B-8349-F170-4DF12F8C08EB}"/>
              </a:ext>
            </a:extLst>
          </p:cNvPr>
          <p:cNvSpPr/>
          <p:nvPr userDrawn="1"/>
        </p:nvSpPr>
        <p:spPr>
          <a:xfrm>
            <a:off x="8978900" y="3758352"/>
            <a:ext cx="3756915" cy="4038099"/>
          </a:xfrm>
          <a:prstGeom prst="rect">
            <a:avLst/>
          </a:prstGeom>
          <a:blipFill dpi="0" rotWithShape="1">
            <a:blip r:embed="rId2">
              <a:alphaModFix amt="20000"/>
            </a:blip>
            <a:srcRect/>
            <a:stretch>
              <a:fillRect l="-162421" t="-144468" r="-159736" b="-14829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pic>
        <p:nvPicPr>
          <p:cNvPr id="7" name="Picture 6">
            <a:extLst>
              <a:ext uri="{FF2B5EF4-FFF2-40B4-BE49-F238E27FC236}">
                <a16:creationId xmlns:a16="http://schemas.microsoft.com/office/drawing/2014/main" id="{D2B03E3B-712F-7355-C389-A8E8496E20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46072" y="116203"/>
            <a:ext cx="1968110" cy="569597"/>
          </a:xfrm>
          <a:prstGeom prst="rect">
            <a:avLst/>
          </a:prstGeom>
        </p:spPr>
      </p:pic>
    </p:spTree>
    <p:extLst>
      <p:ext uri="{BB962C8B-B14F-4D97-AF65-F5344CB8AC3E}">
        <p14:creationId xmlns:p14="http://schemas.microsoft.com/office/powerpoint/2010/main" val="369853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87F55457-4F4A-FAD0-0F76-E8583CE5FC3D}"/>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hasCustomPrompt="1"/>
          </p:nvPr>
        </p:nvSpPr>
        <p:spPr>
          <a:xfrm>
            <a:off x="557784" y="640080"/>
            <a:ext cx="10890504" cy="4114800"/>
          </a:xfrm>
        </p:spPr>
        <p:txBody>
          <a:bodyPr anchor="b">
            <a:normAutofit/>
          </a:bodyPr>
          <a:lstStyle>
            <a:lvl1pPr>
              <a:defRPr sz="6000" b="1">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1244280" y="5102352"/>
            <a:ext cx="10448886" cy="585216"/>
          </a:xfrm>
        </p:spPr>
        <p:txBody>
          <a:bodyPr anchor="ctr">
            <a:normAutofit/>
          </a:bodyPr>
          <a:lstStyle>
            <a:lvl1pPr marL="0" indent="0">
              <a:buNone/>
              <a:defRPr sz="20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2" name="Graphic 11">
            <a:extLst>
              <a:ext uri="{FF2B5EF4-FFF2-40B4-BE49-F238E27FC236}">
                <a16:creationId xmlns:a16="http://schemas.microsoft.com/office/drawing/2014/main" id="{00122965-BC5B-4BFD-BB63-A051D0F4AB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5050" y="5278384"/>
            <a:ext cx="608562" cy="250970"/>
          </a:xfrm>
          <a:prstGeom prst="rect">
            <a:avLst/>
          </a:prstGeom>
        </p:spPr>
      </p:pic>
      <p:pic>
        <p:nvPicPr>
          <p:cNvPr id="7" name="Afbeelding 6">
            <a:extLst>
              <a:ext uri="{FF2B5EF4-FFF2-40B4-BE49-F238E27FC236}">
                <a16:creationId xmlns:a16="http://schemas.microsoft.com/office/drawing/2014/main" id="{3D723091-C1CC-3DCE-9442-465D62CFC0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2232491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3467DA9-4D1D-3578-D28D-570E67FBD850}"/>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30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hasCustomPrompt="1"/>
          </p:nvPr>
        </p:nvSpPr>
        <p:spPr>
          <a:xfrm>
            <a:off x="1115568" y="2478024"/>
            <a:ext cx="4937760" cy="3694176"/>
          </a:xfrm>
        </p:spPr>
        <p:txBody>
          <a:bodyPr/>
          <a:lstStyle>
            <a:lvl1pPr>
              <a:defRPr>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lvl1pPr>
              <a:defRPr>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4" name="Graphic 13">
            <a:extLst>
              <a:ext uri="{FF2B5EF4-FFF2-40B4-BE49-F238E27FC236}">
                <a16:creationId xmlns:a16="http://schemas.microsoft.com/office/drawing/2014/main" id="{542D7B80-E4B2-4B77-A385-D20EF2E83D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5050" y="1012943"/>
            <a:ext cx="608562" cy="250970"/>
          </a:xfrm>
          <a:prstGeom prst="rect">
            <a:avLst/>
          </a:prstGeom>
        </p:spPr>
      </p:pic>
      <p:pic>
        <p:nvPicPr>
          <p:cNvPr id="9" name="Afbeelding 8">
            <a:extLst>
              <a:ext uri="{FF2B5EF4-FFF2-40B4-BE49-F238E27FC236}">
                <a16:creationId xmlns:a16="http://schemas.microsoft.com/office/drawing/2014/main" id="{E47C6D61-6247-C018-EE08-F7A82551D78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119522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140075DF-B0FD-EA33-F26F-2FCD42E19B04}"/>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30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a:defRPr sz="20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000">
                <a:latin typeface="Open Sans" panose="020B0606030504020204" pitchFamily="34" charset="0"/>
                <a:ea typeface="Open Sans" panose="020B0606030504020204" pitchFamily="34" charset="0"/>
                <a:cs typeface="Open Sans" panose="020B0606030504020204" pitchFamily="34" charset="0"/>
              </a:defRPr>
            </a:lvl2pPr>
            <a:lvl3pPr>
              <a:defRPr sz="18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6" name="Graphic 15">
            <a:extLst>
              <a:ext uri="{FF2B5EF4-FFF2-40B4-BE49-F238E27FC236}">
                <a16:creationId xmlns:a16="http://schemas.microsoft.com/office/drawing/2014/main" id="{B1447838-3DF9-4697-9980-7AC2F633F8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1378" y="1012943"/>
            <a:ext cx="608562" cy="250970"/>
          </a:xfrm>
          <a:prstGeom prst="rect">
            <a:avLst/>
          </a:prstGeom>
        </p:spPr>
      </p:pic>
      <p:pic>
        <p:nvPicPr>
          <p:cNvPr id="11" name="Afbeelding 10">
            <a:extLst>
              <a:ext uri="{FF2B5EF4-FFF2-40B4-BE49-F238E27FC236}">
                <a16:creationId xmlns:a16="http://schemas.microsoft.com/office/drawing/2014/main" id="{BACAD344-378E-124F-2D09-035CB41E45D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3040665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91FD70BE-6AB4-383C-7E8C-E1D268C26EF0}"/>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48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8" name="Graphic 7">
            <a:extLst>
              <a:ext uri="{FF2B5EF4-FFF2-40B4-BE49-F238E27FC236}">
                <a16:creationId xmlns:a16="http://schemas.microsoft.com/office/drawing/2014/main" id="{54C6A16A-BAE7-47E8-9144-03CC91D95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3622" y="3238959"/>
            <a:ext cx="885370" cy="365125"/>
          </a:xfrm>
          <a:prstGeom prst="rect">
            <a:avLst/>
          </a:prstGeom>
        </p:spPr>
      </p:pic>
      <p:pic>
        <p:nvPicPr>
          <p:cNvPr id="7" name="Afbeelding 6">
            <a:extLst>
              <a:ext uri="{FF2B5EF4-FFF2-40B4-BE49-F238E27FC236}">
                <a16:creationId xmlns:a16="http://schemas.microsoft.com/office/drawing/2014/main" id="{6DF28B1D-FCF6-2D2B-704F-CE470994610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2424207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67E3659-6B54-CE6D-BAE7-57CFFA7C5CF4}"/>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spTree>
    <p:extLst>
      <p:ext uri="{BB962C8B-B14F-4D97-AF65-F5344CB8AC3E}">
        <p14:creationId xmlns:p14="http://schemas.microsoft.com/office/powerpoint/2010/main" val="2715964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E4B9047E-D7A8-DD08-1A3C-E136B202D3B7}"/>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b="1">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0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a:defRPr sz="20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a:defRPr sz="20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0" name="Graphic 9">
            <a:extLst>
              <a:ext uri="{FF2B5EF4-FFF2-40B4-BE49-F238E27FC236}">
                <a16:creationId xmlns:a16="http://schemas.microsoft.com/office/drawing/2014/main" id="{5CC99822-B5FF-4830-98C9-566E64FE86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0826" y="1898138"/>
            <a:ext cx="647854" cy="267174"/>
          </a:xfrm>
          <a:prstGeom prst="rect">
            <a:avLst/>
          </a:prstGeom>
        </p:spPr>
      </p:pic>
      <p:pic>
        <p:nvPicPr>
          <p:cNvPr id="9" name="Afbeelding 8">
            <a:extLst>
              <a:ext uri="{FF2B5EF4-FFF2-40B4-BE49-F238E27FC236}">
                <a16:creationId xmlns:a16="http://schemas.microsoft.com/office/drawing/2014/main" id="{926823DE-C5AE-8F9F-DF7C-5B1387B608A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120442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FE40C14D-5392-33FD-C1E9-A5F6F937D025}"/>
              </a:ext>
            </a:extLst>
          </p:cNvPr>
          <p:cNvSpPr/>
          <p:nvPr/>
        </p:nvSpPr>
        <p:spPr>
          <a:xfrm>
            <a:off x="-13413779" y="-9102826"/>
            <a:ext cx="29141875" cy="29141875"/>
          </a:xfrm>
          <a:prstGeom prst="rect">
            <a:avLst/>
          </a:prstGeom>
          <a:blipFill dpi="0" rotWithShape="1">
            <a:blip r:embed="rId2">
              <a:alphaModFix amt="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b="1">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r>
              <a:rPr lang="nl-NL"/>
              <a:t>Klik om stijl te bewerken</a:t>
            </a:r>
            <a:endParaRPr lang="en-US" dirty="0"/>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lvl1pPr>
              <a:defRPr>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pic>
        <p:nvPicPr>
          <p:cNvPr id="10" name="Graphic 9">
            <a:extLst>
              <a:ext uri="{FF2B5EF4-FFF2-40B4-BE49-F238E27FC236}">
                <a16:creationId xmlns:a16="http://schemas.microsoft.com/office/drawing/2014/main" id="{40142FFB-0B00-44BE-8A78-06EDB99714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0826" y="1898138"/>
            <a:ext cx="647854" cy="267174"/>
          </a:xfrm>
          <a:prstGeom prst="rect">
            <a:avLst/>
          </a:prstGeom>
        </p:spPr>
      </p:pic>
      <p:pic>
        <p:nvPicPr>
          <p:cNvPr id="9" name="Afbeelding 8">
            <a:extLst>
              <a:ext uri="{FF2B5EF4-FFF2-40B4-BE49-F238E27FC236}">
                <a16:creationId xmlns:a16="http://schemas.microsoft.com/office/drawing/2014/main" id="{1C1F8A7F-BB69-AEBD-DB6B-D4733E32164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769931" y="92936"/>
            <a:ext cx="1280291" cy="400538"/>
          </a:xfrm>
          <a:prstGeom prst="rect">
            <a:avLst/>
          </a:prstGeom>
        </p:spPr>
      </p:pic>
    </p:spTree>
    <p:extLst>
      <p:ext uri="{BB962C8B-B14F-4D97-AF65-F5344CB8AC3E}">
        <p14:creationId xmlns:p14="http://schemas.microsoft.com/office/powerpoint/2010/main" val="64046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9B1A30C6-D852-4BEE-9B0A-A8A9159170AD}" type="datetimeFigureOut">
              <a:rPr lang="nl-BE" smtClean="0"/>
              <a:t>5/08/2026</a:t>
            </a:fld>
            <a:endParaRPr lang="nl-BE"/>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nl-BE"/>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80746676-6E8F-4C60-9F53-3919A571B75F}" type="slidenum">
              <a:rPr lang="nl-BE" smtClean="0"/>
              <a:t>‹#›</a:t>
            </a:fld>
            <a:endParaRPr lang="nl-BE"/>
          </a:p>
        </p:txBody>
      </p:sp>
    </p:spTree>
    <p:extLst>
      <p:ext uri="{BB962C8B-B14F-4D97-AF65-F5344CB8AC3E}">
        <p14:creationId xmlns:p14="http://schemas.microsoft.com/office/powerpoint/2010/main" val="25456513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b="1"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367889" y="448056"/>
            <a:ext cx="10515600" cy="82592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oundRect">
            <a:avLst>
              <a:gd name="adj" fmla="val 6160"/>
            </a:avLst>
          </a:prstGeom>
          <a:solidFill>
            <a:schemeClr val="bg1"/>
          </a:solidFill>
          <a:effectLst>
            <a:outerShdw blurRad="50800" dist="76200" dir="2700000" algn="ctr" rotWithShape="0">
              <a:srgbClr val="4E826E">
                <a:alpha val="15000"/>
              </a:srgbClr>
            </a:outerShdw>
          </a:effectLst>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02AC24A9-CCB6-4F8D-B8DB-C2F3692CFA5A}" type="datetimeFigureOut">
              <a:rPr lang="en-US" smtClean="0"/>
              <a:pPr/>
              <a:t>8/5/2026</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stStyle>
          <a:p>
            <a:fld id="{B2DC25EE-239B-4C5F-AAD1-255A7D5F1EE2}" type="slidenum">
              <a:rPr lang="en-US" smtClean="0"/>
              <a:pPr/>
              <a:t>‹#›</a:t>
            </a:fld>
            <a:endParaRPr lang="en-US"/>
          </a:p>
        </p:txBody>
      </p:sp>
    </p:spTree>
    <p:extLst>
      <p:ext uri="{BB962C8B-B14F-4D97-AF65-F5344CB8AC3E}">
        <p14:creationId xmlns:p14="http://schemas.microsoft.com/office/powerpoint/2010/main" val="162898574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377" rtl="0" eaLnBrk="1" latinLnBrk="0" hangingPunct="1">
        <a:lnSpc>
          <a:spcPct val="90000"/>
        </a:lnSpc>
        <a:spcBef>
          <a:spcPct val="0"/>
        </a:spcBef>
        <a:buNone/>
        <a:defRPr sz="4400" b="1" kern="1200">
          <a:solidFill>
            <a:srgbClr val="4E826E"/>
          </a:solidFill>
          <a:latin typeface="Open Sans" pitchFamily="2" charset="0"/>
          <a:ea typeface="Open Sans" panose="020B0606030504020204" pitchFamily="34" charset="0"/>
          <a:cs typeface="Open Sans" panose="020B0606030504020204" pitchFamily="34" charset="0"/>
        </a:defRPr>
      </a:lvl1pPr>
    </p:titleStyle>
    <p:bodyStyle>
      <a:lvl1pPr marL="228594" indent="-228594" algn="l" defTabSz="914377" rtl="0" eaLnBrk="1" latinLnBrk="0" hangingPunct="1">
        <a:lnSpc>
          <a:spcPct val="110000"/>
        </a:lnSpc>
        <a:spcBef>
          <a:spcPts val="1000"/>
        </a:spcBef>
        <a:buClr>
          <a:srgbClr val="4E826E"/>
        </a:buClr>
        <a:buSzPct val="120000"/>
        <a:buFont typeface="Arial" panose="020B0604020202020204" pitchFamily="34" charset="0"/>
        <a:buChar char="•"/>
        <a:defRPr sz="2800" b="1" kern="1200">
          <a:solidFill>
            <a:srgbClr val="807F83"/>
          </a:solidFill>
          <a:latin typeface="Open Sans" pitchFamily="2" charset="0"/>
          <a:ea typeface="Open Sans" pitchFamily="2" charset="0"/>
          <a:cs typeface="Open Sans" pitchFamily="2" charset="0"/>
        </a:defRPr>
      </a:lvl1pPr>
      <a:lvl2pPr marL="685783" indent="-228594" algn="l" defTabSz="914377" rtl="0" eaLnBrk="1" latinLnBrk="0" hangingPunct="1">
        <a:lnSpc>
          <a:spcPct val="110000"/>
        </a:lnSpc>
        <a:spcBef>
          <a:spcPts val="500"/>
        </a:spcBef>
        <a:buSzPct val="90000"/>
        <a:buFont typeface="Arial" panose="020B0604020202020204" pitchFamily="34" charset="0"/>
        <a:buChar char="•"/>
        <a:defRPr sz="24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10000"/>
        </a:lnSpc>
        <a:spcBef>
          <a:spcPts val="500"/>
        </a:spcBef>
        <a:buSzPct val="90000"/>
        <a:buFont typeface="Arial" panose="020B0604020202020204" pitchFamily="34" charset="0"/>
        <a:buChar char="•"/>
        <a:defRPr sz="2000" kern="1200">
          <a:solidFill>
            <a:srgbClr val="4E826E"/>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hyperlink" Target="https://www.workshare.com/product/compare" TargetMode="External"/><Relationship Id="rId5" Type="http://schemas.openxmlformats.org/officeDocument/2006/relationships/image" Target="../media/image16.png"/><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hyperlink" Target="https://pxhere.com/en/photo/6955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hyperlink" Target="https://pxhere.com/en/photo/69555"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hyperlink" Target="https://pxhere.com/en/photo/69555"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pxhere.com/en/photo/6955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a:extLst>
              <a:ext uri="{FF2B5EF4-FFF2-40B4-BE49-F238E27FC236}">
                <a16:creationId xmlns:a16="http://schemas.microsoft.com/office/drawing/2014/main" id="{D0C5558E-23F1-F30A-23F1-F95A94066244}"/>
              </a:ext>
            </a:extLst>
          </p:cNvPr>
          <p:cNvSpPr txBox="1">
            <a:spLocks/>
          </p:cNvSpPr>
          <p:nvPr/>
        </p:nvSpPr>
        <p:spPr>
          <a:xfrm>
            <a:off x="632987" y="2773017"/>
            <a:ext cx="10515600" cy="987649"/>
          </a:xfrm>
          <a:prstGeom prst="rect">
            <a:avLst/>
          </a:prstGeom>
        </p:spPr>
        <p:txBody>
          <a:bodyPr anchor="ctr"/>
          <a:lstStyle>
            <a:lvl1pPr algn="l" defTabSz="914400" rtl="0" eaLnBrk="1" latinLnBrk="0" hangingPunct="1">
              <a:lnSpc>
                <a:spcPct val="90000"/>
              </a:lnSpc>
              <a:spcBef>
                <a:spcPct val="0"/>
              </a:spcBef>
              <a:buNone/>
              <a:defRPr sz="4400" b="1" kern="1200">
                <a:solidFill>
                  <a:srgbClr val="4E826E"/>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nl-BE" sz="7200" noProof="0" dirty="0">
                <a:latin typeface="Open Sans" pitchFamily="2" charset="0"/>
                <a:ea typeface="Open Sans" pitchFamily="2" charset="0"/>
                <a:cs typeface="Open Sans" pitchFamily="2" charset="0"/>
              </a:rPr>
              <a:t>Transmurale zorg</a:t>
            </a:r>
            <a:endParaRPr lang="nl-BE" sz="6600" noProof="0" dirty="0">
              <a:latin typeface="Open Sans" pitchFamily="2" charset="0"/>
              <a:ea typeface="Open Sans" pitchFamily="2" charset="0"/>
              <a:cs typeface="Open Sans" pitchFamily="2" charset="0"/>
            </a:endParaRPr>
          </a:p>
        </p:txBody>
      </p:sp>
      <p:pic>
        <p:nvPicPr>
          <p:cNvPr id="11" name="Graphic 10">
            <a:extLst>
              <a:ext uri="{FF2B5EF4-FFF2-40B4-BE49-F238E27FC236}">
                <a16:creationId xmlns:a16="http://schemas.microsoft.com/office/drawing/2014/main" id="{B9F973F7-FF9F-A419-E5A9-541B31726A53}"/>
              </a:ext>
            </a:extLst>
          </p:cNvPr>
          <p:cNvPicPr>
            <a:picLocks noChangeAspect="1"/>
          </p:cNvPicPr>
          <p:nvPr/>
        </p:nvPicPr>
        <p:blipFill>
          <a:blip>
            <a:extLst>
              <a:ext uri="{96DAC541-7B7A-43D3-8B79-37D633B846F1}">
                <asvg:svgBlip xmlns:asvg="http://schemas.microsoft.com/office/drawing/2016/SVG/main" r:embed="rId3"/>
              </a:ext>
            </a:extLst>
          </a:blip>
          <a:srcRect r="52885" b="78828"/>
          <a:stretch>
            <a:fillRect/>
          </a:stretch>
        </p:blipFill>
        <p:spPr>
          <a:xfrm>
            <a:off x="-401983" y="3056321"/>
            <a:ext cx="897727" cy="351546"/>
          </a:xfrm>
          <a:prstGeom prst="rect">
            <a:avLst/>
          </a:prstGeom>
          <a:effectLst>
            <a:outerShdw blurRad="50800" dist="50800" dir="2700000" algn="ctr" rotWithShape="0">
              <a:srgbClr val="4E826E">
                <a:alpha val="15000"/>
              </a:srgbClr>
            </a:outerShdw>
          </a:effectLst>
        </p:spPr>
      </p:pic>
    </p:spTree>
    <p:extLst>
      <p:ext uri="{BB962C8B-B14F-4D97-AF65-F5344CB8AC3E}">
        <p14:creationId xmlns:p14="http://schemas.microsoft.com/office/powerpoint/2010/main" val="882533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F40B34-9D4C-E61D-481E-BDFADFFB14B2}"/>
              </a:ext>
            </a:extLst>
          </p:cNvPr>
          <p:cNvSpPr>
            <a:spLocks noGrp="1"/>
          </p:cNvSpPr>
          <p:nvPr>
            <p:ph type="title"/>
          </p:nvPr>
        </p:nvSpPr>
        <p:spPr/>
        <p:txBody>
          <a:bodyPr/>
          <a:lstStyle/>
          <a:p>
            <a:r>
              <a:rPr lang="nl-NL" dirty="0"/>
              <a:t>De groene enveloppe </a:t>
            </a:r>
            <a:endParaRPr lang="nl-BE" dirty="0"/>
          </a:p>
        </p:txBody>
      </p:sp>
      <p:sp>
        <p:nvSpPr>
          <p:cNvPr id="7" name="Tijdelijke aanduiding voor inhoud 6">
            <a:extLst>
              <a:ext uri="{FF2B5EF4-FFF2-40B4-BE49-F238E27FC236}">
                <a16:creationId xmlns:a16="http://schemas.microsoft.com/office/drawing/2014/main" id="{D7AC5B64-8A20-E7CF-2071-32CB11C5B80A}"/>
              </a:ext>
            </a:extLst>
          </p:cNvPr>
          <p:cNvSpPr>
            <a:spLocks noGrp="1"/>
          </p:cNvSpPr>
          <p:nvPr>
            <p:ph sz="quarter" idx="10"/>
          </p:nvPr>
        </p:nvSpPr>
        <p:spPr/>
        <p:txBody>
          <a:bodyPr>
            <a:normAutofit/>
          </a:bodyPr>
          <a:lstStyle/>
          <a:p>
            <a:r>
              <a:rPr lang="nl-NL" sz="1800" b="0" dirty="0"/>
              <a:t>Slechts 1 op 4 enveloppes bereikt de apotheek</a:t>
            </a:r>
          </a:p>
          <a:p>
            <a:r>
              <a:rPr lang="nl-NL" sz="1800" b="0" dirty="0"/>
              <a:t>Hoe zorgen we ervoor dat de patiënt het nut van deze informatie inziet &amp; deze ook deelt mijn zijn (huis)apotheker?</a:t>
            </a:r>
          </a:p>
          <a:p>
            <a:r>
              <a:rPr lang="nl-NL" sz="1800" b="0" dirty="0"/>
              <a:t>Communicatiemateriaal </a:t>
            </a:r>
            <a:r>
              <a:rPr lang="nl-NL" sz="1800" b="0" dirty="0" err="1"/>
              <a:t>tav</a:t>
            </a:r>
            <a:r>
              <a:rPr lang="nl-NL" sz="1800" b="0" dirty="0"/>
              <a:t> patiënt beschikbaar bij VAN (filmpje voor wachtruimte ziekenhuis maar ook voor schermen apotheek)</a:t>
            </a:r>
          </a:p>
          <a:p>
            <a:endParaRPr lang="nl-NL" sz="1800" b="0" dirty="0"/>
          </a:p>
          <a:p>
            <a:pPr marL="0" indent="0">
              <a:buNone/>
            </a:pPr>
            <a:r>
              <a:rPr lang="nl-NL" sz="1800" b="0" dirty="0">
                <a:sym typeface="Wingdings" panose="05000000000000000000" pitchFamily="2" charset="2"/>
              </a:rPr>
              <a:t> </a:t>
            </a:r>
            <a:r>
              <a:rPr lang="nl-NL" sz="1800" b="0" dirty="0"/>
              <a:t>Welke rol kan de kring hierin spelen?</a:t>
            </a:r>
            <a:endParaRPr lang="nl-BE" sz="1800" b="0" dirty="0"/>
          </a:p>
        </p:txBody>
      </p:sp>
      <p:pic>
        <p:nvPicPr>
          <p:cNvPr id="5" name="Picture Placeholder 4">
            <a:extLst>
              <a:ext uri="{FF2B5EF4-FFF2-40B4-BE49-F238E27FC236}">
                <a16:creationId xmlns:a16="http://schemas.microsoft.com/office/drawing/2014/main" id="{5E9D2BC2-0CD0-5D02-6F8A-2B58362A91AF}"/>
              </a:ext>
            </a:extLst>
          </p:cNvPr>
          <p:cNvPicPr>
            <a:picLocks noGrp="1" noChangeAspect="1"/>
          </p:cNvPicPr>
          <p:nvPr>
            <p:ph type="pic" sz="quarter" idx="13"/>
          </p:nvPr>
        </p:nvPicPr>
        <p:blipFill>
          <a:blip r:embed="rId2"/>
          <a:srcRect l="-6027" t="-26621" r="-5893" b="-28574"/>
          <a:stretch>
            <a:fillRect/>
          </a:stretch>
        </p:blipFill>
        <p:spPr>
          <a:xfrm>
            <a:off x="7039102" y="2036599"/>
            <a:ext cx="4435348" cy="4435348"/>
          </a:xfrm>
          <a:prstGeom prst="ellipse">
            <a:avLst/>
          </a:prstGeom>
          <a:solidFill>
            <a:srgbClr val="FFFFFF">
              <a:lumMod val="95000"/>
            </a:srgbClr>
          </a:solidFill>
          <a:ln w="127000">
            <a:solidFill>
              <a:srgbClr val="4E826E"/>
            </a:solidFill>
          </a:ln>
          <a:effectLst>
            <a:outerShdw blurRad="50800" dist="76200" dir="2700000" algn="ctr" rotWithShape="0">
              <a:srgbClr val="4E826E">
                <a:alpha val="15000"/>
              </a:srgbClr>
            </a:outerShdw>
          </a:effectLst>
        </p:spPr>
      </p:pic>
    </p:spTree>
    <p:extLst>
      <p:ext uri="{BB962C8B-B14F-4D97-AF65-F5344CB8AC3E}">
        <p14:creationId xmlns:p14="http://schemas.microsoft.com/office/powerpoint/2010/main" val="1211136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E0FF95-E8FB-DB14-730B-5DBC9D6F72EE}"/>
              </a:ext>
            </a:extLst>
          </p:cNvPr>
          <p:cNvSpPr>
            <a:spLocks noGrp="1"/>
          </p:cNvSpPr>
          <p:nvPr>
            <p:ph type="title"/>
          </p:nvPr>
        </p:nvSpPr>
        <p:spPr/>
        <p:txBody>
          <a:bodyPr/>
          <a:lstStyle/>
          <a:p>
            <a:r>
              <a:rPr lang="nl-BE" dirty="0"/>
              <a:t>Communicatie enkel op papier?</a:t>
            </a:r>
          </a:p>
        </p:txBody>
      </p:sp>
      <p:sp>
        <p:nvSpPr>
          <p:cNvPr id="3" name="Tijdelijke aanduiding voor inhoud 2">
            <a:extLst>
              <a:ext uri="{FF2B5EF4-FFF2-40B4-BE49-F238E27FC236}">
                <a16:creationId xmlns:a16="http://schemas.microsoft.com/office/drawing/2014/main" id="{44AB6343-97C0-3B1F-E70C-9CA7DA71A8BF}"/>
              </a:ext>
            </a:extLst>
          </p:cNvPr>
          <p:cNvSpPr>
            <a:spLocks noGrp="1"/>
          </p:cNvSpPr>
          <p:nvPr>
            <p:ph sz="quarter" idx="10"/>
          </p:nvPr>
        </p:nvSpPr>
        <p:spPr>
          <a:xfrm>
            <a:off x="368300" y="1866900"/>
            <a:ext cx="6791358" cy="4441825"/>
          </a:xfrm>
        </p:spPr>
        <p:txBody>
          <a:bodyPr>
            <a:noAutofit/>
          </a:bodyPr>
          <a:lstStyle/>
          <a:p>
            <a:r>
              <a:rPr lang="nl-BE" sz="2000" dirty="0"/>
              <a:t>Zeker niet! </a:t>
            </a:r>
          </a:p>
          <a:p>
            <a:r>
              <a:rPr lang="nl-BE" sz="2000" dirty="0"/>
              <a:t>Ziekenhuizen delen ook digitaal informatie</a:t>
            </a:r>
          </a:p>
          <a:p>
            <a:r>
              <a:rPr lang="nl-BE" sz="2000" dirty="0"/>
              <a:t>Gekende voorbeelden</a:t>
            </a:r>
          </a:p>
          <a:p>
            <a:pPr lvl="1"/>
            <a:r>
              <a:rPr lang="nl-BE" sz="2000" dirty="0" err="1"/>
              <a:t>CoZo</a:t>
            </a:r>
            <a:endParaRPr lang="nl-BE" sz="2000" dirty="0"/>
          </a:p>
          <a:p>
            <a:pPr lvl="1"/>
            <a:r>
              <a:rPr lang="nl-BE" sz="2000" dirty="0" err="1"/>
              <a:t>Nexushealth</a:t>
            </a:r>
            <a:r>
              <a:rPr lang="nl-BE" sz="2000" dirty="0"/>
              <a:t> Consult </a:t>
            </a:r>
          </a:p>
          <a:p>
            <a:r>
              <a:rPr lang="nl-BE" sz="2000" dirty="0"/>
              <a:t>Nadelen: </a:t>
            </a:r>
          </a:p>
          <a:p>
            <a:pPr lvl="1"/>
            <a:r>
              <a:rPr lang="nl-BE" sz="2000" dirty="0"/>
              <a:t>Geen integratie met apotheeksoftware</a:t>
            </a:r>
          </a:p>
          <a:p>
            <a:pPr lvl="1"/>
            <a:r>
              <a:rPr lang="nl-BE" sz="2000" dirty="0"/>
              <a:t>Geen validatie door arts = geen medicatieschema zichtbaar</a:t>
            </a:r>
          </a:p>
        </p:txBody>
      </p:sp>
      <p:pic>
        <p:nvPicPr>
          <p:cNvPr id="4" name="Afbeelding 3">
            <a:extLst>
              <a:ext uri="{FF2B5EF4-FFF2-40B4-BE49-F238E27FC236}">
                <a16:creationId xmlns:a16="http://schemas.microsoft.com/office/drawing/2014/main" id="{4434BCBD-3476-FA1F-8391-C5554E2FB4D1}"/>
              </a:ext>
            </a:extLst>
          </p:cNvPr>
          <p:cNvPicPr>
            <a:picLocks noChangeAspect="1"/>
          </p:cNvPicPr>
          <p:nvPr/>
        </p:nvPicPr>
        <p:blipFill>
          <a:blip r:embed="rId2"/>
          <a:stretch>
            <a:fillRect/>
          </a:stretch>
        </p:blipFill>
        <p:spPr>
          <a:xfrm>
            <a:off x="7825441" y="1553963"/>
            <a:ext cx="3797595" cy="2387140"/>
          </a:xfrm>
          <a:prstGeom prst="rect">
            <a:avLst/>
          </a:prstGeom>
        </p:spPr>
      </p:pic>
      <p:pic>
        <p:nvPicPr>
          <p:cNvPr id="5" name="Afbeelding 4">
            <a:extLst>
              <a:ext uri="{FF2B5EF4-FFF2-40B4-BE49-F238E27FC236}">
                <a16:creationId xmlns:a16="http://schemas.microsoft.com/office/drawing/2014/main" id="{8F0EE727-0910-DF92-9B26-F3E0E0278822}"/>
              </a:ext>
            </a:extLst>
          </p:cNvPr>
          <p:cNvPicPr>
            <a:picLocks noChangeAspect="1"/>
          </p:cNvPicPr>
          <p:nvPr/>
        </p:nvPicPr>
        <p:blipFill>
          <a:blip r:embed="rId3"/>
          <a:stretch>
            <a:fillRect/>
          </a:stretch>
        </p:blipFill>
        <p:spPr>
          <a:xfrm>
            <a:off x="7825441" y="4023600"/>
            <a:ext cx="3792063" cy="2560873"/>
          </a:xfrm>
          <a:prstGeom prst="rect">
            <a:avLst/>
          </a:prstGeom>
        </p:spPr>
      </p:pic>
    </p:spTree>
    <p:extLst>
      <p:ext uri="{BB962C8B-B14F-4D97-AF65-F5344CB8AC3E}">
        <p14:creationId xmlns:p14="http://schemas.microsoft.com/office/powerpoint/2010/main" val="2551291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DA3AE22-881F-EEA8-E769-68EBDE708F76}"/>
              </a:ext>
            </a:extLst>
          </p:cNvPr>
          <p:cNvSpPr>
            <a:spLocks noGrp="1"/>
          </p:cNvSpPr>
          <p:nvPr>
            <p:ph type="title"/>
          </p:nvPr>
        </p:nvSpPr>
        <p:spPr/>
        <p:txBody>
          <a:bodyPr/>
          <a:lstStyle/>
          <a:p>
            <a:r>
              <a:rPr lang="nl-NL" dirty="0"/>
              <a:t>De rol van de apotheker </a:t>
            </a:r>
            <a:endParaRPr lang="nl-BE" dirty="0"/>
          </a:p>
        </p:txBody>
      </p:sp>
      <p:sp>
        <p:nvSpPr>
          <p:cNvPr id="8" name="Tijdelijke aanduiding voor inhoud 7">
            <a:extLst>
              <a:ext uri="{FF2B5EF4-FFF2-40B4-BE49-F238E27FC236}">
                <a16:creationId xmlns:a16="http://schemas.microsoft.com/office/drawing/2014/main" id="{95BCAA7B-754A-509B-09DB-4BB1A314EFAA}"/>
              </a:ext>
            </a:extLst>
          </p:cNvPr>
          <p:cNvSpPr>
            <a:spLocks noGrp="1"/>
          </p:cNvSpPr>
          <p:nvPr>
            <p:ph sz="quarter" idx="10"/>
          </p:nvPr>
        </p:nvSpPr>
        <p:spPr>
          <a:xfrm>
            <a:off x="368300" y="1866900"/>
            <a:ext cx="6745828" cy="4441825"/>
          </a:xfrm>
        </p:spPr>
        <p:txBody>
          <a:bodyPr>
            <a:normAutofit/>
          </a:bodyPr>
          <a:lstStyle/>
          <a:p>
            <a:r>
              <a:rPr lang="nl-NL" sz="2000" dirty="0"/>
              <a:t>Waarom zijn apothekers zo cruciaal?</a:t>
            </a:r>
            <a:br>
              <a:rPr lang="nl-NL" sz="2000" dirty="0"/>
            </a:br>
            <a:endParaRPr lang="nl-NL" sz="2000" dirty="0"/>
          </a:p>
          <a:p>
            <a:pPr lvl="1"/>
            <a:r>
              <a:rPr lang="nl-NL" dirty="0"/>
              <a:t>Toegang tot het volledige medicatiebeeld</a:t>
            </a:r>
          </a:p>
          <a:p>
            <a:pPr lvl="1"/>
            <a:r>
              <a:rPr lang="nl-NL" dirty="0"/>
              <a:t>Vertrouwensband met patiënten</a:t>
            </a:r>
          </a:p>
          <a:p>
            <a:pPr lvl="1"/>
            <a:r>
              <a:rPr lang="nl-NL" dirty="0"/>
              <a:t>Frequent eerste aanspreekpunt na ontslag</a:t>
            </a:r>
          </a:p>
          <a:p>
            <a:pPr lvl="1"/>
            <a:r>
              <a:rPr lang="nl-NL" dirty="0"/>
              <a:t>Signaalfunctie naar andere zorgverleners in de eerste lijn</a:t>
            </a:r>
            <a:endParaRPr lang="nl-BE" dirty="0"/>
          </a:p>
        </p:txBody>
      </p:sp>
      <p:grpSp>
        <p:nvGrpSpPr>
          <p:cNvPr id="6" name="Groep 5">
            <a:extLst>
              <a:ext uri="{FF2B5EF4-FFF2-40B4-BE49-F238E27FC236}">
                <a16:creationId xmlns:a16="http://schemas.microsoft.com/office/drawing/2014/main" id="{4DB207D3-F479-A40A-3721-82C0A085D722}"/>
              </a:ext>
            </a:extLst>
          </p:cNvPr>
          <p:cNvGrpSpPr/>
          <p:nvPr/>
        </p:nvGrpSpPr>
        <p:grpSpPr>
          <a:xfrm>
            <a:off x="7981781" y="2688953"/>
            <a:ext cx="3696345" cy="3456122"/>
            <a:chOff x="7981781" y="2216258"/>
            <a:chExt cx="3696345" cy="3456122"/>
          </a:xfrm>
          <a:solidFill>
            <a:schemeClr val="bg1"/>
          </a:solidFill>
        </p:grpSpPr>
        <p:sp>
          <p:nvSpPr>
            <p:cNvPr id="5" name="Rechthoek: afgeronde hoeken 4">
              <a:extLst>
                <a:ext uri="{FF2B5EF4-FFF2-40B4-BE49-F238E27FC236}">
                  <a16:creationId xmlns:a16="http://schemas.microsoft.com/office/drawing/2014/main" id="{7618D423-55D5-AFFF-9F80-62FE6DF62841}"/>
                </a:ext>
              </a:extLst>
            </p:cNvPr>
            <p:cNvSpPr/>
            <p:nvPr/>
          </p:nvSpPr>
          <p:spPr>
            <a:xfrm>
              <a:off x="7981781" y="2216258"/>
              <a:ext cx="3696345" cy="3456122"/>
            </a:xfrm>
            <a:prstGeom prst="roundRect">
              <a:avLst/>
            </a:prstGeom>
            <a:grpFill/>
            <a:ln w="508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3" name="Tijdelijke aanduiding voor inhoud 7">
              <a:extLst>
                <a:ext uri="{FF2B5EF4-FFF2-40B4-BE49-F238E27FC236}">
                  <a16:creationId xmlns:a16="http://schemas.microsoft.com/office/drawing/2014/main" id="{AD8DCC3D-80F1-7EA6-E48A-9EB1983DEFF7}"/>
                </a:ext>
              </a:extLst>
            </p:cNvPr>
            <p:cNvSpPr txBox="1">
              <a:spLocks/>
            </p:cNvSpPr>
            <p:nvPr/>
          </p:nvSpPr>
          <p:spPr>
            <a:xfrm>
              <a:off x="8167607" y="2478024"/>
              <a:ext cx="3324694" cy="2737156"/>
            </a:xfrm>
            <a:prstGeom prst="rect">
              <a:avLst/>
            </a:prstGeom>
            <a:grpFill/>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4800" b="1" dirty="0">
                  <a:solidFill>
                    <a:schemeClr val="bg2"/>
                  </a:solidFill>
                </a:rPr>
                <a:t>71,4% </a:t>
              </a:r>
              <a:br>
                <a:rPr lang="nl-NL" sz="2200" dirty="0"/>
              </a:br>
              <a:r>
                <a:rPr lang="nl-NL" sz="2200" dirty="0"/>
                <a:t>van de patiënten gaat de dag van het ontslag of de dag erna langs bij de huisapotheker </a:t>
              </a:r>
              <a:endParaRPr lang="nl-BE" sz="2200" dirty="0"/>
            </a:p>
          </p:txBody>
        </p:sp>
      </p:grpSp>
    </p:spTree>
    <p:extLst>
      <p:ext uri="{BB962C8B-B14F-4D97-AF65-F5344CB8AC3E}">
        <p14:creationId xmlns:p14="http://schemas.microsoft.com/office/powerpoint/2010/main" val="297116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DC4C0-CAA7-9296-909F-9E43037A141A}"/>
              </a:ext>
            </a:extLst>
          </p:cNvPr>
          <p:cNvSpPr>
            <a:spLocks noGrp="1"/>
          </p:cNvSpPr>
          <p:nvPr>
            <p:ph type="title"/>
          </p:nvPr>
        </p:nvSpPr>
        <p:spPr/>
        <p:txBody>
          <a:bodyPr/>
          <a:lstStyle/>
          <a:p>
            <a:r>
              <a:rPr lang="nl-NL" dirty="0"/>
              <a:t>De rol van de apotheker (2)</a:t>
            </a:r>
            <a:endParaRPr lang="nl-BE" dirty="0"/>
          </a:p>
        </p:txBody>
      </p:sp>
      <p:sp>
        <p:nvSpPr>
          <p:cNvPr id="3" name="Tijdelijke aanduiding voor inhoud 2">
            <a:extLst>
              <a:ext uri="{FF2B5EF4-FFF2-40B4-BE49-F238E27FC236}">
                <a16:creationId xmlns:a16="http://schemas.microsoft.com/office/drawing/2014/main" id="{D6A26765-1DAA-7654-2256-A4C6BE8F465C}"/>
              </a:ext>
            </a:extLst>
          </p:cNvPr>
          <p:cNvSpPr>
            <a:spLocks noGrp="1"/>
          </p:cNvSpPr>
          <p:nvPr>
            <p:ph sz="quarter" idx="10"/>
          </p:nvPr>
        </p:nvSpPr>
        <p:spPr>
          <a:xfrm>
            <a:off x="1646545" y="1867535"/>
            <a:ext cx="8287382" cy="4441825"/>
          </a:xfrm>
        </p:spPr>
        <p:txBody>
          <a:bodyPr>
            <a:normAutofit/>
          </a:bodyPr>
          <a:lstStyle/>
          <a:p>
            <a:r>
              <a:rPr lang="nl-NL" sz="2000" dirty="0"/>
              <a:t>Pilootproject in het Waasland </a:t>
            </a:r>
            <a:r>
              <a:rPr lang="nl-NL" sz="2000" dirty="0" err="1"/>
              <a:t>ism</a:t>
            </a:r>
            <a:r>
              <a:rPr lang="nl-NL" sz="2000" dirty="0"/>
              <a:t> VITAZ </a:t>
            </a:r>
          </a:p>
          <a:p>
            <a:r>
              <a:rPr lang="nl-NL" sz="2000" dirty="0"/>
              <a:t>Concrete voorstellen:</a:t>
            </a:r>
          </a:p>
          <a:p>
            <a:pPr lvl="1"/>
            <a:r>
              <a:rPr lang="nl-NL" dirty="0"/>
              <a:t>Naast huisarts, ook (huis)apotheker aanduiden bij opname in het ziekenhuis om communicatie te vergemakkelijken</a:t>
            </a:r>
          </a:p>
          <a:p>
            <a:pPr lvl="1"/>
            <a:r>
              <a:rPr lang="nl-NL" dirty="0"/>
              <a:t>Indicatie vermelden op voorschrift </a:t>
            </a:r>
          </a:p>
          <a:p>
            <a:pPr lvl="1"/>
            <a:r>
              <a:rPr lang="nl-NL" dirty="0"/>
              <a:t>Finaal en gevalideerd medicatieschema delen</a:t>
            </a:r>
          </a:p>
          <a:p>
            <a:r>
              <a:rPr lang="nl-NL" sz="2000" dirty="0"/>
              <a:t>Aantal IT-gerelateerde beperkingen, maar stap vooruit in de samenwerking tussen eerste lijn en ziekenhuis</a:t>
            </a:r>
          </a:p>
          <a:p>
            <a:endParaRPr lang="nl-BE" sz="2200" dirty="0"/>
          </a:p>
        </p:txBody>
      </p:sp>
    </p:spTree>
    <p:extLst>
      <p:ext uri="{BB962C8B-B14F-4D97-AF65-F5344CB8AC3E}">
        <p14:creationId xmlns:p14="http://schemas.microsoft.com/office/powerpoint/2010/main" val="4200452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FE47C8-0859-7A6F-425D-54C796BB46B1}"/>
              </a:ext>
            </a:extLst>
          </p:cNvPr>
          <p:cNvSpPr>
            <a:spLocks noGrp="1"/>
          </p:cNvSpPr>
          <p:nvPr>
            <p:ph type="title"/>
          </p:nvPr>
        </p:nvSpPr>
        <p:spPr/>
        <p:txBody>
          <a:bodyPr/>
          <a:lstStyle/>
          <a:p>
            <a:r>
              <a:rPr lang="nl-NL" dirty="0"/>
              <a:t>Belang van medicatiereconciliatie</a:t>
            </a:r>
            <a:endParaRPr lang="nl-BE" dirty="0"/>
          </a:p>
        </p:txBody>
      </p:sp>
      <p:sp>
        <p:nvSpPr>
          <p:cNvPr id="3" name="Tijdelijke aanduiding voor inhoud 2">
            <a:extLst>
              <a:ext uri="{FF2B5EF4-FFF2-40B4-BE49-F238E27FC236}">
                <a16:creationId xmlns:a16="http://schemas.microsoft.com/office/drawing/2014/main" id="{78B23E72-492E-F861-A58D-6DC5E6C6E4CE}"/>
              </a:ext>
            </a:extLst>
          </p:cNvPr>
          <p:cNvSpPr>
            <a:spLocks noGrp="1"/>
          </p:cNvSpPr>
          <p:nvPr>
            <p:ph sz="quarter" idx="10"/>
          </p:nvPr>
        </p:nvSpPr>
        <p:spPr>
          <a:xfrm>
            <a:off x="368300" y="1866900"/>
            <a:ext cx="6530393" cy="4441825"/>
          </a:xfrm>
        </p:spPr>
        <p:txBody>
          <a:bodyPr>
            <a:normAutofit/>
          </a:bodyPr>
          <a:lstStyle/>
          <a:p>
            <a:r>
              <a:rPr lang="nl-NL" sz="2000" dirty="0"/>
              <a:t>Discrepanties</a:t>
            </a:r>
            <a:r>
              <a:rPr lang="nl-NL" sz="2000" b="0" dirty="0"/>
              <a:t> oppikken tussen medicatie bij ontslag en thuismedicatie</a:t>
            </a:r>
          </a:p>
          <a:p>
            <a:r>
              <a:rPr lang="nl-NL" sz="2000" b="0" dirty="0"/>
              <a:t>Eventuele </a:t>
            </a:r>
            <a:r>
              <a:rPr lang="nl-NL" sz="2000" dirty="0" err="1"/>
              <a:t>GGP’s</a:t>
            </a:r>
            <a:r>
              <a:rPr lang="nl-NL" sz="2000" b="0" dirty="0"/>
              <a:t> detecteren</a:t>
            </a:r>
          </a:p>
          <a:p>
            <a:r>
              <a:rPr lang="nl-NL" sz="2000" dirty="0"/>
              <a:t>Ongewenste</a:t>
            </a:r>
            <a:r>
              <a:rPr lang="nl-NL" sz="2000" b="0" dirty="0"/>
              <a:t> </a:t>
            </a:r>
            <a:r>
              <a:rPr lang="nl-NL" sz="2000" dirty="0"/>
              <a:t>effecten</a:t>
            </a:r>
            <a:r>
              <a:rPr lang="nl-NL" sz="2000" b="0" dirty="0"/>
              <a:t> en heropname vermijden</a:t>
            </a:r>
          </a:p>
          <a:p>
            <a:r>
              <a:rPr lang="nl-NL" sz="2000" dirty="0"/>
              <a:t>Stappenplan</a:t>
            </a:r>
            <a:r>
              <a:rPr lang="nl-NL" sz="2000" b="0" dirty="0"/>
              <a:t> beschikbaar (IPSA </a:t>
            </a:r>
            <a:r>
              <a:rPr lang="nl-NL" sz="2000" b="0" dirty="0" err="1"/>
              <a:t>ism</a:t>
            </a:r>
            <a:r>
              <a:rPr lang="nl-NL" sz="2000" b="0" dirty="0"/>
              <a:t> </a:t>
            </a:r>
            <a:r>
              <a:rPr lang="nl-NL" sz="2000" b="0" dirty="0" err="1"/>
              <a:t>KULeuven</a:t>
            </a:r>
            <a:r>
              <a:rPr lang="nl-NL" sz="2000" b="0" dirty="0"/>
              <a:t> &amp; Zorgzaam Leuven)</a:t>
            </a:r>
            <a:endParaRPr lang="nl-BE" sz="2000" b="0" dirty="0"/>
          </a:p>
        </p:txBody>
      </p:sp>
      <p:pic>
        <p:nvPicPr>
          <p:cNvPr id="6" name="Afbeelding 5">
            <a:extLst>
              <a:ext uri="{FF2B5EF4-FFF2-40B4-BE49-F238E27FC236}">
                <a16:creationId xmlns:a16="http://schemas.microsoft.com/office/drawing/2014/main" id="{34A55EE2-54A7-48E5-7393-7598E0F05C90}"/>
              </a:ext>
            </a:extLst>
          </p:cNvPr>
          <p:cNvPicPr>
            <a:picLocks noChangeAspect="1"/>
          </p:cNvPicPr>
          <p:nvPr/>
        </p:nvPicPr>
        <p:blipFill>
          <a:blip r:embed="rId3"/>
          <a:stretch>
            <a:fillRect/>
          </a:stretch>
        </p:blipFill>
        <p:spPr>
          <a:xfrm>
            <a:off x="7586161" y="4960542"/>
            <a:ext cx="4051133" cy="1632546"/>
          </a:xfrm>
          <a:prstGeom prst="rect">
            <a:avLst/>
          </a:prstGeom>
        </p:spPr>
      </p:pic>
      <p:graphicFrame>
        <p:nvGraphicFramePr>
          <p:cNvPr id="7" name="Grafiek 6">
            <a:extLst>
              <a:ext uri="{FF2B5EF4-FFF2-40B4-BE49-F238E27FC236}">
                <a16:creationId xmlns:a16="http://schemas.microsoft.com/office/drawing/2014/main" id="{A56059A3-0C30-B356-991C-097F1A05AB90}"/>
              </a:ext>
            </a:extLst>
          </p:cNvPr>
          <p:cNvGraphicFramePr>
            <a:graphicFrameLocks/>
          </p:cNvGraphicFramePr>
          <p:nvPr>
            <p:extLst>
              <p:ext uri="{D42A27DB-BD31-4B8C-83A1-F6EECF244321}">
                <p14:modId xmlns:p14="http://schemas.microsoft.com/office/powerpoint/2010/main" val="3923383487"/>
              </p:ext>
            </p:extLst>
          </p:nvPr>
        </p:nvGraphicFramePr>
        <p:xfrm>
          <a:off x="7325728" y="2057400"/>
          <a:ext cx="4572000" cy="2743200"/>
        </p:xfrm>
        <a:graphic>
          <a:graphicData uri="http://schemas.openxmlformats.org/drawingml/2006/chart">
            <c:chart xmlns:c="http://schemas.openxmlformats.org/drawingml/2006/chart" xmlns:r="http://schemas.openxmlformats.org/officeDocument/2006/relationships" r:id="rId4"/>
          </a:graphicData>
        </a:graphic>
      </p:graphicFrame>
      <p:pic>
        <p:nvPicPr>
          <p:cNvPr id="9" name="Afbeelding 8" descr="Afbeelding met schermopname, Symmetrie, lijn, ontwerp&#10;&#10;Door AI gegenereerde inhoud is mogelijk onjuist.">
            <a:extLst>
              <a:ext uri="{FF2B5EF4-FFF2-40B4-BE49-F238E27FC236}">
                <a16:creationId xmlns:a16="http://schemas.microsoft.com/office/drawing/2014/main" id="{13CCE1B6-780F-4BC9-9533-87DF4BB1F5E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619660" y="4738992"/>
            <a:ext cx="2168198" cy="1287909"/>
          </a:xfrm>
          <a:prstGeom prst="rect">
            <a:avLst/>
          </a:prstGeom>
        </p:spPr>
      </p:pic>
    </p:spTree>
    <p:extLst>
      <p:ext uri="{BB962C8B-B14F-4D97-AF65-F5344CB8AC3E}">
        <p14:creationId xmlns:p14="http://schemas.microsoft.com/office/powerpoint/2010/main" val="1408304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BEFCA-B5DC-E6DD-85DE-B738C34639CD}"/>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FDCCD647-513A-0D56-C8D8-B8439E162BF2}"/>
              </a:ext>
            </a:extLst>
          </p:cNvPr>
          <p:cNvPicPr>
            <a:picLocks noChangeAspect="1"/>
          </p:cNvPicPr>
          <p:nvPr/>
        </p:nvPicPr>
        <p:blipFill>
          <a:blip r:embed="rId2"/>
          <a:stretch>
            <a:fillRect/>
          </a:stretch>
        </p:blipFill>
        <p:spPr>
          <a:xfrm>
            <a:off x="2014194" y="1095344"/>
            <a:ext cx="7611746" cy="5074497"/>
          </a:xfrm>
          <a:prstGeom prst="rect">
            <a:avLst/>
          </a:prstGeom>
        </p:spPr>
      </p:pic>
    </p:spTree>
    <p:extLst>
      <p:ext uri="{BB962C8B-B14F-4D97-AF65-F5344CB8AC3E}">
        <p14:creationId xmlns:p14="http://schemas.microsoft.com/office/powerpoint/2010/main" val="442992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28CE3E-1057-4E1A-D840-1571F64E8A59}"/>
              </a:ext>
            </a:extLst>
          </p:cNvPr>
          <p:cNvSpPr>
            <a:spLocks noGrp="1"/>
          </p:cNvSpPr>
          <p:nvPr>
            <p:ph type="title"/>
          </p:nvPr>
        </p:nvSpPr>
        <p:spPr/>
        <p:txBody>
          <a:bodyPr/>
          <a:lstStyle/>
          <a:p>
            <a:r>
              <a:rPr lang="nl-NL" dirty="0"/>
              <a:t>Inventarisatie van de knelpunten </a:t>
            </a:r>
            <a:endParaRPr lang="nl-BE" dirty="0"/>
          </a:p>
        </p:txBody>
      </p:sp>
      <p:sp>
        <p:nvSpPr>
          <p:cNvPr id="3" name="Tijdelijke aanduiding voor inhoud 2">
            <a:extLst>
              <a:ext uri="{FF2B5EF4-FFF2-40B4-BE49-F238E27FC236}">
                <a16:creationId xmlns:a16="http://schemas.microsoft.com/office/drawing/2014/main" id="{851FF6A2-CA9D-CEE4-9C5F-83BC21DD9208}"/>
              </a:ext>
            </a:extLst>
          </p:cNvPr>
          <p:cNvSpPr>
            <a:spLocks noGrp="1"/>
          </p:cNvSpPr>
          <p:nvPr>
            <p:ph sz="quarter" idx="10"/>
          </p:nvPr>
        </p:nvSpPr>
        <p:spPr/>
        <p:txBody>
          <a:bodyPr>
            <a:normAutofit fontScale="92500" lnSpcReduction="10000"/>
          </a:bodyPr>
          <a:lstStyle/>
          <a:p>
            <a:r>
              <a:rPr lang="nl-NL" sz="1800" b="0" dirty="0"/>
              <a:t>Denk vooral vanuit je eigen ervaring! </a:t>
            </a:r>
          </a:p>
          <a:p>
            <a:r>
              <a:rPr lang="nl-NL" sz="1800" b="0" dirty="0"/>
              <a:t>Welke problemen ondervind je het vaakst wanneer een patiënt uit het ziekenhuis ontslagen wordt en naar de apotheek komt? </a:t>
            </a:r>
          </a:p>
          <a:p>
            <a:r>
              <a:rPr lang="nl-NL" sz="1800" b="0" dirty="0"/>
              <a:t>Word je als apotheker momenteel betrokken bij de zorg rond een opgenomen patiënt? </a:t>
            </a:r>
          </a:p>
          <a:p>
            <a:r>
              <a:rPr lang="nl-NL" sz="1800" b="0" dirty="0"/>
              <a:t>Hoe is de communicatie met huisartsen in het kader van ontslag? </a:t>
            </a:r>
          </a:p>
          <a:p>
            <a:r>
              <a:rPr lang="nl-NL" sz="1800" b="0" dirty="0"/>
              <a:t>Wat zijn volgens jou de top 3 redenen dat medicatieoverdracht niet optimaal verloopt? </a:t>
            </a:r>
          </a:p>
          <a:p>
            <a:r>
              <a:rPr lang="nl-NL" sz="1800" b="0" dirty="0"/>
              <a:t>Ken je de groene enveloppe en heb je er al ontvangen in je apotheek? </a:t>
            </a:r>
          </a:p>
          <a:p>
            <a:r>
              <a:rPr lang="nl-NL" sz="1800" b="0" dirty="0"/>
              <a:t>Welke patiënten lopen het meeste risico bij een gebrekkige communicatie? </a:t>
            </a:r>
          </a:p>
          <a:p>
            <a:r>
              <a:rPr lang="nl-NL" sz="1800" b="0" dirty="0"/>
              <a:t>Stel, morgen wordt alle informatie digitaal vanuit het ziekenhuis naar de apotheek gestuurd. Welk probleem zou dat voor jou oplossen? En wat niet? </a:t>
            </a:r>
          </a:p>
          <a:p>
            <a:r>
              <a:rPr lang="nl-NL" sz="1800" b="0" dirty="0"/>
              <a:t>Denk terug aan Georges 😉</a:t>
            </a:r>
          </a:p>
        </p:txBody>
      </p:sp>
      <p:pic>
        <p:nvPicPr>
          <p:cNvPr id="6" name="Afbeelding 9" descr="Afbeelding met Menselijk gezicht, hoofdtooi, persoon, kleding&#10;&#10;Door AI gegenereerde inhoud is mogelijk onjuist.">
            <a:extLst>
              <a:ext uri="{FF2B5EF4-FFF2-40B4-BE49-F238E27FC236}">
                <a16:creationId xmlns:a16="http://schemas.microsoft.com/office/drawing/2014/main" id="{2DE87867-8DDE-B12F-B344-B3096F74C7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757468" y="5591723"/>
            <a:ext cx="552601" cy="552601"/>
          </a:xfrm>
          <a:prstGeom prst="ellipse">
            <a:avLst/>
          </a:prstGeom>
          <a:ln w="38100">
            <a:solidFill>
              <a:srgbClr val="4E826E"/>
            </a:solidFill>
          </a:ln>
        </p:spPr>
      </p:pic>
    </p:spTree>
    <p:extLst>
      <p:ext uri="{BB962C8B-B14F-4D97-AF65-F5344CB8AC3E}">
        <p14:creationId xmlns:p14="http://schemas.microsoft.com/office/powerpoint/2010/main" val="859134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E9A96-D7E3-9C32-3E04-B99A905B4D18}"/>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506D3E7A-CEC0-DD82-330C-B9D668043765}"/>
              </a:ext>
            </a:extLst>
          </p:cNvPr>
          <p:cNvSpPr>
            <a:spLocks noGrp="1"/>
          </p:cNvSpPr>
          <p:nvPr>
            <p:ph type="title"/>
          </p:nvPr>
        </p:nvSpPr>
        <p:spPr/>
        <p:txBody>
          <a:bodyPr/>
          <a:lstStyle/>
          <a:p>
            <a:r>
              <a:rPr lang="nl-NL" dirty="0"/>
              <a:t>Casus – Georges </a:t>
            </a:r>
            <a:endParaRPr lang="nl-BE" dirty="0"/>
          </a:p>
        </p:txBody>
      </p:sp>
      <p:sp>
        <p:nvSpPr>
          <p:cNvPr id="8" name="Tijdelijke aanduiding voor inhoud 7">
            <a:extLst>
              <a:ext uri="{FF2B5EF4-FFF2-40B4-BE49-F238E27FC236}">
                <a16:creationId xmlns:a16="http://schemas.microsoft.com/office/drawing/2014/main" id="{32B1BB65-DAE8-8144-412E-A366D851078F}"/>
              </a:ext>
            </a:extLst>
          </p:cNvPr>
          <p:cNvSpPr>
            <a:spLocks noGrp="1"/>
          </p:cNvSpPr>
          <p:nvPr>
            <p:ph sz="quarter" idx="10"/>
          </p:nvPr>
        </p:nvSpPr>
        <p:spPr>
          <a:xfrm>
            <a:off x="368300" y="1866900"/>
            <a:ext cx="7847160" cy="4441825"/>
          </a:xfrm>
        </p:spPr>
        <p:txBody>
          <a:bodyPr>
            <a:normAutofit/>
          </a:bodyPr>
          <a:lstStyle/>
          <a:p>
            <a:pPr marL="0" indent="0">
              <a:buNone/>
            </a:pPr>
            <a:r>
              <a:rPr lang="nl-NL" sz="2000" b="1" dirty="0">
                <a:sym typeface="Wingdings" panose="05000000000000000000" pitchFamily="2" charset="2"/>
              </a:rPr>
              <a:t> </a:t>
            </a:r>
            <a:r>
              <a:rPr lang="nl-NL" sz="2000" b="1" dirty="0"/>
              <a:t>Wat zou er bij Georges kunnen mislopen?</a:t>
            </a:r>
          </a:p>
          <a:p>
            <a:r>
              <a:rPr lang="nl-BE" sz="2000" b="0" dirty="0"/>
              <a:t>Kreeg hij een medicatieschema mee? Zo ja, was dat correct?</a:t>
            </a:r>
          </a:p>
          <a:p>
            <a:r>
              <a:rPr lang="nl-BE" sz="2000" b="0" dirty="0"/>
              <a:t>Heeft hij de nodige voorschriften ontvangen?</a:t>
            </a:r>
          </a:p>
          <a:p>
            <a:r>
              <a:rPr lang="nl-BE" sz="2000" b="0" dirty="0"/>
              <a:t>Wat als hij op een vrijdagavond ontslagen werd en de medicatie niet beschikbaar is? </a:t>
            </a:r>
          </a:p>
          <a:p>
            <a:r>
              <a:rPr lang="nl-BE" sz="2000" b="0" dirty="0"/>
              <a:t>Heeft hij medicatie mee uit het ziekenhuis? Zo ja, welke? Voor hoe lang?</a:t>
            </a:r>
          </a:p>
          <a:p>
            <a:r>
              <a:rPr lang="nl-BE" sz="2000" b="0" dirty="0"/>
              <a:t>Wie kunnen we contacteren als er iets niet klopt?</a:t>
            </a:r>
          </a:p>
          <a:p>
            <a:r>
              <a:rPr lang="nl-BE" sz="2000" b="0" dirty="0"/>
              <a:t>Weet Georges wat er gewijzigd werd in zijn medicatie?</a:t>
            </a:r>
          </a:p>
        </p:txBody>
      </p:sp>
      <p:pic>
        <p:nvPicPr>
          <p:cNvPr id="3" name="Afbeelding 9" descr="Afbeelding met Menselijk gezicht, hoofdtooi, persoon, kleding&#10;&#10;Door AI gegenereerde inhoud is mogelijk onjuist.">
            <a:extLst>
              <a:ext uri="{FF2B5EF4-FFF2-40B4-BE49-F238E27FC236}">
                <a16:creationId xmlns:a16="http://schemas.microsoft.com/office/drawing/2014/main" id="{AF988652-E832-FEE5-5D93-B4E5872FF27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67986" y="2636286"/>
            <a:ext cx="2552700" cy="2552700"/>
          </a:xfrm>
          <a:prstGeom prst="ellipse">
            <a:avLst/>
          </a:prstGeom>
          <a:ln w="76200">
            <a:solidFill>
              <a:srgbClr val="4E826E"/>
            </a:solidFill>
          </a:ln>
        </p:spPr>
      </p:pic>
    </p:spTree>
    <p:extLst>
      <p:ext uri="{BB962C8B-B14F-4D97-AF65-F5344CB8AC3E}">
        <p14:creationId xmlns:p14="http://schemas.microsoft.com/office/powerpoint/2010/main" val="2574337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641999-03DD-FBB6-3386-0FDA15E75D9E}"/>
              </a:ext>
            </a:extLst>
          </p:cNvPr>
          <p:cNvSpPr>
            <a:spLocks noGrp="1"/>
          </p:cNvSpPr>
          <p:nvPr>
            <p:ph type="title"/>
          </p:nvPr>
        </p:nvSpPr>
        <p:spPr/>
        <p:txBody>
          <a:bodyPr>
            <a:noAutofit/>
          </a:bodyPr>
          <a:lstStyle/>
          <a:p>
            <a:r>
              <a:rPr lang="nl-NL" sz="3200" dirty="0"/>
              <a:t>Clusteren van de geïdentificeerde knelpunten</a:t>
            </a:r>
            <a:endParaRPr lang="nl-BE" sz="3200" dirty="0"/>
          </a:p>
        </p:txBody>
      </p:sp>
      <p:sp>
        <p:nvSpPr>
          <p:cNvPr id="3" name="Tijdelijke aanduiding voor inhoud 2">
            <a:extLst>
              <a:ext uri="{FF2B5EF4-FFF2-40B4-BE49-F238E27FC236}">
                <a16:creationId xmlns:a16="http://schemas.microsoft.com/office/drawing/2014/main" id="{682992F9-53A8-2D17-E917-46A168E69FB7}"/>
              </a:ext>
            </a:extLst>
          </p:cNvPr>
          <p:cNvSpPr>
            <a:spLocks noGrp="1"/>
          </p:cNvSpPr>
          <p:nvPr>
            <p:ph sz="quarter" idx="10"/>
          </p:nvPr>
        </p:nvSpPr>
        <p:spPr/>
        <p:txBody>
          <a:bodyPr/>
          <a:lstStyle/>
          <a:p>
            <a:r>
              <a:rPr lang="nl-NL" dirty="0"/>
              <a:t>Voorbeelden van mogelijke clusters: </a:t>
            </a:r>
          </a:p>
          <a:p>
            <a:pPr lvl="1"/>
            <a:r>
              <a:rPr lang="nl-NL" dirty="0"/>
              <a:t>Informatieoverdracht</a:t>
            </a:r>
          </a:p>
          <a:p>
            <a:pPr lvl="1"/>
            <a:r>
              <a:rPr lang="nl-NL" dirty="0"/>
              <a:t>Communicatiekanalen</a:t>
            </a:r>
          </a:p>
          <a:p>
            <a:pPr lvl="1"/>
            <a:r>
              <a:rPr lang="nl-NL" dirty="0"/>
              <a:t>Structuur / procedure</a:t>
            </a:r>
          </a:p>
          <a:p>
            <a:pPr lvl="1"/>
            <a:r>
              <a:rPr lang="nl-NL" dirty="0" err="1"/>
              <a:t>Patiëntgerelateerde</a:t>
            </a:r>
            <a:r>
              <a:rPr lang="nl-NL" dirty="0"/>
              <a:t> factoren </a:t>
            </a:r>
            <a:endParaRPr lang="nl-BE" dirty="0"/>
          </a:p>
        </p:txBody>
      </p:sp>
    </p:spTree>
    <p:extLst>
      <p:ext uri="{BB962C8B-B14F-4D97-AF65-F5344CB8AC3E}">
        <p14:creationId xmlns:p14="http://schemas.microsoft.com/office/powerpoint/2010/main" val="2454136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82224-FA98-813F-7649-8B83CF3BA9F1}"/>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8952D41C-F242-1453-A994-350375B08E49}"/>
              </a:ext>
            </a:extLst>
          </p:cNvPr>
          <p:cNvPicPr>
            <a:picLocks noChangeAspect="1"/>
          </p:cNvPicPr>
          <p:nvPr/>
        </p:nvPicPr>
        <p:blipFill>
          <a:blip r:embed="rId2"/>
          <a:stretch>
            <a:fillRect/>
          </a:stretch>
        </p:blipFill>
        <p:spPr>
          <a:xfrm>
            <a:off x="2081522" y="710260"/>
            <a:ext cx="8028955" cy="5352637"/>
          </a:xfrm>
          <a:prstGeom prst="rect">
            <a:avLst/>
          </a:prstGeom>
        </p:spPr>
      </p:pic>
    </p:spTree>
    <p:extLst>
      <p:ext uri="{BB962C8B-B14F-4D97-AF65-F5344CB8AC3E}">
        <p14:creationId xmlns:p14="http://schemas.microsoft.com/office/powerpoint/2010/main" val="26819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3EA2B-E282-B84B-86BD-EEFCA08599C9}"/>
              </a:ext>
            </a:extLst>
          </p:cNvPr>
          <p:cNvSpPr>
            <a:spLocks noGrp="1"/>
          </p:cNvSpPr>
          <p:nvPr>
            <p:ph type="title"/>
          </p:nvPr>
        </p:nvSpPr>
        <p:spPr/>
        <p:txBody>
          <a:bodyPr/>
          <a:lstStyle/>
          <a:p>
            <a:r>
              <a:rPr lang="nl-NL" dirty="0"/>
              <a:t>Agenda</a:t>
            </a:r>
            <a:endParaRPr lang="nl-BE" dirty="0"/>
          </a:p>
        </p:txBody>
      </p:sp>
      <p:sp>
        <p:nvSpPr>
          <p:cNvPr id="3" name="Tijdelijke aanduiding voor inhoud 2">
            <a:extLst>
              <a:ext uri="{FF2B5EF4-FFF2-40B4-BE49-F238E27FC236}">
                <a16:creationId xmlns:a16="http://schemas.microsoft.com/office/drawing/2014/main" id="{BB782C8B-BB9E-B9DE-65FA-17C99979FD06}"/>
              </a:ext>
            </a:extLst>
          </p:cNvPr>
          <p:cNvSpPr>
            <a:spLocks noGrp="1"/>
          </p:cNvSpPr>
          <p:nvPr>
            <p:ph sz="quarter" idx="10"/>
          </p:nvPr>
        </p:nvSpPr>
        <p:spPr>
          <a:xfrm>
            <a:off x="1282044" y="1866900"/>
            <a:ext cx="9012025" cy="4441825"/>
          </a:xfrm>
        </p:spPr>
        <p:txBody>
          <a:bodyPr>
            <a:normAutofit/>
          </a:bodyPr>
          <a:lstStyle/>
          <a:p>
            <a:r>
              <a:rPr lang="nl-NL" sz="2200" dirty="0"/>
              <a:t>Inleiding </a:t>
            </a:r>
            <a:r>
              <a:rPr lang="nl-NL" sz="2200" b="0" dirty="0"/>
              <a:t>~ 10 min</a:t>
            </a:r>
          </a:p>
          <a:p>
            <a:r>
              <a:rPr lang="nl-NL" sz="2200" dirty="0"/>
              <a:t>Open discussie: inventarisatie van de knelpunten </a:t>
            </a:r>
            <a:r>
              <a:rPr lang="nl-NL" sz="2200" b="0" dirty="0"/>
              <a:t>~ 40 min </a:t>
            </a:r>
          </a:p>
          <a:p>
            <a:r>
              <a:rPr lang="nl-BE" sz="2200" dirty="0"/>
              <a:t>Brainstorm oplossingen </a:t>
            </a:r>
            <a:r>
              <a:rPr lang="nl-BE" sz="2200" b="0" dirty="0"/>
              <a:t>~ 40 min</a:t>
            </a:r>
          </a:p>
          <a:p>
            <a:r>
              <a:rPr lang="nl-BE" sz="2200" dirty="0"/>
              <a:t>Vastleggen van afspraken en actieplan </a:t>
            </a:r>
            <a:r>
              <a:rPr lang="nl-BE" sz="2200" b="0" dirty="0"/>
              <a:t>~ 20 min </a:t>
            </a:r>
          </a:p>
        </p:txBody>
      </p:sp>
    </p:spTree>
    <p:extLst>
      <p:ext uri="{BB962C8B-B14F-4D97-AF65-F5344CB8AC3E}">
        <p14:creationId xmlns:p14="http://schemas.microsoft.com/office/powerpoint/2010/main" val="2283344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E9E5D-8E34-DB61-F6DD-02C6DD7334EC}"/>
              </a:ext>
            </a:extLst>
          </p:cNvPr>
          <p:cNvSpPr>
            <a:spLocks noGrp="1"/>
          </p:cNvSpPr>
          <p:nvPr>
            <p:ph type="title"/>
          </p:nvPr>
        </p:nvSpPr>
        <p:spPr/>
        <p:txBody>
          <a:bodyPr/>
          <a:lstStyle/>
          <a:p>
            <a:r>
              <a:rPr lang="nl-NL" dirty="0"/>
              <a:t>Brainstorm oplossingen</a:t>
            </a:r>
            <a:endParaRPr lang="nl-BE" dirty="0"/>
          </a:p>
        </p:txBody>
      </p:sp>
      <p:sp>
        <p:nvSpPr>
          <p:cNvPr id="3" name="Tijdelijke aanduiding voor inhoud 2">
            <a:extLst>
              <a:ext uri="{FF2B5EF4-FFF2-40B4-BE49-F238E27FC236}">
                <a16:creationId xmlns:a16="http://schemas.microsoft.com/office/drawing/2014/main" id="{819FB570-9D18-9D2A-83EE-90F532721FF0}"/>
              </a:ext>
            </a:extLst>
          </p:cNvPr>
          <p:cNvSpPr>
            <a:spLocks noGrp="1"/>
          </p:cNvSpPr>
          <p:nvPr>
            <p:ph sz="quarter" idx="10"/>
          </p:nvPr>
        </p:nvSpPr>
        <p:spPr>
          <a:xfrm>
            <a:off x="368300" y="1866900"/>
            <a:ext cx="7760764" cy="4441825"/>
          </a:xfrm>
        </p:spPr>
        <p:txBody>
          <a:bodyPr>
            <a:normAutofit/>
          </a:bodyPr>
          <a:lstStyle/>
          <a:p>
            <a:r>
              <a:rPr lang="nl-NL" sz="2200" dirty="0"/>
              <a:t>Per knelpunt: welke ideeën hebben we om dit aan te pakken?</a:t>
            </a:r>
          </a:p>
          <a:p>
            <a:r>
              <a:rPr lang="nl-NL" sz="2200" dirty="0"/>
              <a:t>Enkele pistes: </a:t>
            </a:r>
          </a:p>
          <a:p>
            <a:pPr lvl="1"/>
            <a:r>
              <a:rPr lang="nl-NL" sz="2200" dirty="0"/>
              <a:t>Contactenlijst opmaken</a:t>
            </a:r>
          </a:p>
          <a:p>
            <a:pPr lvl="1"/>
            <a:r>
              <a:rPr lang="nl-NL" sz="2200" dirty="0"/>
              <a:t>Extra aandacht voor de groene enveloppe</a:t>
            </a:r>
          </a:p>
          <a:p>
            <a:pPr lvl="1"/>
            <a:r>
              <a:rPr lang="nl-NL" sz="2200" dirty="0"/>
              <a:t>Organiseren van een netwerkmoment / MFO</a:t>
            </a:r>
          </a:p>
          <a:p>
            <a:pPr lvl="1"/>
            <a:r>
              <a:rPr lang="nl-NL" sz="2200" dirty="0"/>
              <a:t>E-</a:t>
            </a:r>
            <a:r>
              <a:rPr lang="nl-NL" sz="2200" dirty="0" err="1"/>
              <a:t>learning</a:t>
            </a:r>
            <a:r>
              <a:rPr lang="nl-NL" sz="2200" dirty="0"/>
              <a:t> medicatiereconciliatie volgen</a:t>
            </a:r>
          </a:p>
          <a:p>
            <a:pPr lvl="1"/>
            <a:r>
              <a:rPr lang="nl-NL" sz="2200" dirty="0"/>
              <a:t>… </a:t>
            </a:r>
            <a:endParaRPr lang="nl-BE" sz="2200" dirty="0"/>
          </a:p>
        </p:txBody>
      </p:sp>
      <p:pic>
        <p:nvPicPr>
          <p:cNvPr id="5" name="Afbeelding 4">
            <a:extLst>
              <a:ext uri="{FF2B5EF4-FFF2-40B4-BE49-F238E27FC236}">
                <a16:creationId xmlns:a16="http://schemas.microsoft.com/office/drawing/2014/main" id="{7CA14B35-8A7E-35D4-41F4-61CF7707E894}"/>
              </a:ext>
            </a:extLst>
          </p:cNvPr>
          <p:cNvPicPr>
            <a:picLocks noChangeAspect="1"/>
          </p:cNvPicPr>
          <p:nvPr/>
        </p:nvPicPr>
        <p:blipFill>
          <a:blip r:embed="rId2"/>
          <a:stretch>
            <a:fillRect/>
          </a:stretch>
        </p:blipFill>
        <p:spPr>
          <a:xfrm>
            <a:off x="8529174" y="1912548"/>
            <a:ext cx="3294526" cy="42697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5297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278F4-EC7E-1FDD-2276-27DAB4063618}"/>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DB4F6AA4-C626-E4BB-C3B1-5206C89C41CE}"/>
              </a:ext>
            </a:extLst>
          </p:cNvPr>
          <p:cNvSpPr>
            <a:spLocks noGrp="1"/>
          </p:cNvSpPr>
          <p:nvPr>
            <p:ph type="title"/>
          </p:nvPr>
        </p:nvSpPr>
        <p:spPr/>
        <p:txBody>
          <a:bodyPr/>
          <a:lstStyle/>
          <a:p>
            <a:r>
              <a:rPr lang="nl-NL" dirty="0"/>
              <a:t>Casus – Georges </a:t>
            </a:r>
            <a:endParaRPr lang="nl-BE" dirty="0"/>
          </a:p>
        </p:txBody>
      </p:sp>
      <p:sp>
        <p:nvSpPr>
          <p:cNvPr id="8" name="Tijdelijke aanduiding voor inhoud 7">
            <a:extLst>
              <a:ext uri="{FF2B5EF4-FFF2-40B4-BE49-F238E27FC236}">
                <a16:creationId xmlns:a16="http://schemas.microsoft.com/office/drawing/2014/main" id="{84EF4903-47A7-3349-5FFB-CAF98539ECF6}"/>
              </a:ext>
            </a:extLst>
          </p:cNvPr>
          <p:cNvSpPr>
            <a:spLocks noGrp="1"/>
          </p:cNvSpPr>
          <p:nvPr>
            <p:ph sz="quarter" idx="10"/>
          </p:nvPr>
        </p:nvSpPr>
        <p:spPr>
          <a:xfrm>
            <a:off x="368300" y="1866900"/>
            <a:ext cx="8282594" cy="4441825"/>
          </a:xfrm>
        </p:spPr>
        <p:txBody>
          <a:bodyPr>
            <a:normAutofit/>
          </a:bodyPr>
          <a:lstStyle/>
          <a:p>
            <a:r>
              <a:rPr lang="nl-NL" sz="2200" b="0" dirty="0"/>
              <a:t>Stel dat Georges een Groene Enveloppe had meegekregen, zou dat geholpen hebben?</a:t>
            </a:r>
          </a:p>
          <a:p>
            <a:r>
              <a:rPr lang="nl-NL" sz="2200" b="0" dirty="0"/>
              <a:t>Wat als zijn medicatieschema digitaal beschikbaar was?</a:t>
            </a:r>
          </a:p>
          <a:p>
            <a:r>
              <a:rPr lang="nl-NL" sz="2200" b="0" dirty="0"/>
              <a:t>Wat als we een vaste contactpersoon hadden in het ziekenhuis?</a:t>
            </a:r>
          </a:p>
          <a:p>
            <a:r>
              <a:rPr lang="nl-NL" sz="2200" b="0" dirty="0"/>
              <a:t>Wat als we Georges vooraf hadden geïnformeerd dat hij zijn medicatieschema moest meebrengen?</a:t>
            </a:r>
            <a:endParaRPr lang="nl-BE" sz="2200" b="0" dirty="0"/>
          </a:p>
        </p:txBody>
      </p:sp>
      <p:pic>
        <p:nvPicPr>
          <p:cNvPr id="3" name="Afbeelding 9" descr="Afbeelding met Menselijk gezicht, hoofdtooi, persoon, kleding&#10;&#10;Door AI gegenereerde inhoud is mogelijk onjuist.">
            <a:extLst>
              <a:ext uri="{FF2B5EF4-FFF2-40B4-BE49-F238E27FC236}">
                <a16:creationId xmlns:a16="http://schemas.microsoft.com/office/drawing/2014/main" id="{3B7AD66D-C7EB-31D2-00E1-293D571FF67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59667" y="2577085"/>
            <a:ext cx="2552700" cy="2552700"/>
          </a:xfrm>
          <a:prstGeom prst="ellipse">
            <a:avLst/>
          </a:prstGeom>
          <a:ln w="76200">
            <a:solidFill>
              <a:srgbClr val="4E826E"/>
            </a:solidFill>
          </a:ln>
        </p:spPr>
      </p:pic>
    </p:spTree>
    <p:extLst>
      <p:ext uri="{BB962C8B-B14F-4D97-AF65-F5344CB8AC3E}">
        <p14:creationId xmlns:p14="http://schemas.microsoft.com/office/powerpoint/2010/main" val="1197312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5E83E-A3D7-03A3-CCCD-E78BD761BF8F}"/>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96AF5416-D653-57D3-FB7F-FFDA398D3B1F}"/>
              </a:ext>
            </a:extLst>
          </p:cNvPr>
          <p:cNvPicPr>
            <a:picLocks noChangeAspect="1"/>
          </p:cNvPicPr>
          <p:nvPr/>
        </p:nvPicPr>
        <p:blipFill>
          <a:blip r:embed="rId2"/>
          <a:stretch>
            <a:fillRect/>
          </a:stretch>
        </p:blipFill>
        <p:spPr>
          <a:xfrm>
            <a:off x="2107804" y="759772"/>
            <a:ext cx="8177365" cy="5451577"/>
          </a:xfrm>
          <a:prstGeom prst="rect">
            <a:avLst/>
          </a:prstGeom>
        </p:spPr>
      </p:pic>
    </p:spTree>
    <p:extLst>
      <p:ext uri="{BB962C8B-B14F-4D97-AF65-F5344CB8AC3E}">
        <p14:creationId xmlns:p14="http://schemas.microsoft.com/office/powerpoint/2010/main" val="1894502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5E618E-F11A-F929-52A0-716AB5020C98}"/>
              </a:ext>
            </a:extLst>
          </p:cNvPr>
          <p:cNvSpPr>
            <a:spLocks noGrp="1"/>
          </p:cNvSpPr>
          <p:nvPr>
            <p:ph type="title"/>
          </p:nvPr>
        </p:nvSpPr>
        <p:spPr/>
        <p:txBody>
          <a:bodyPr/>
          <a:lstStyle/>
          <a:p>
            <a:r>
              <a:rPr lang="nl-NL" dirty="0"/>
              <a:t>Actieplan opmaken</a:t>
            </a:r>
            <a:endParaRPr lang="nl-BE" dirty="0"/>
          </a:p>
        </p:txBody>
      </p:sp>
      <p:sp>
        <p:nvSpPr>
          <p:cNvPr id="3" name="Tijdelijke aanduiding voor inhoud 2">
            <a:extLst>
              <a:ext uri="{FF2B5EF4-FFF2-40B4-BE49-F238E27FC236}">
                <a16:creationId xmlns:a16="http://schemas.microsoft.com/office/drawing/2014/main" id="{1515D11D-7CC9-6A0C-BAF8-B57BFB3D6098}"/>
              </a:ext>
            </a:extLst>
          </p:cNvPr>
          <p:cNvSpPr>
            <a:spLocks noGrp="1"/>
          </p:cNvSpPr>
          <p:nvPr>
            <p:ph sz="quarter" idx="10"/>
          </p:nvPr>
        </p:nvSpPr>
        <p:spPr>
          <a:xfrm>
            <a:off x="368300" y="1866900"/>
            <a:ext cx="6903813" cy="4441825"/>
          </a:xfrm>
        </p:spPr>
        <p:txBody>
          <a:bodyPr>
            <a:normAutofit/>
          </a:bodyPr>
          <a:lstStyle/>
          <a:p>
            <a:r>
              <a:rPr lang="nl-NL" sz="2200" b="0" dirty="0"/>
              <a:t>Gebruik de </a:t>
            </a:r>
            <a:r>
              <a:rPr lang="nl-NL" sz="2200" dirty="0"/>
              <a:t>input</a:t>
            </a:r>
            <a:r>
              <a:rPr lang="nl-NL" sz="2200" b="0" dirty="0"/>
              <a:t> van de brainstorm om enkele concrete acties (en eigenaarschap) vast te leggen</a:t>
            </a:r>
          </a:p>
          <a:p>
            <a:r>
              <a:rPr lang="nl-NL" sz="2200" b="0" dirty="0"/>
              <a:t>Gebruik de </a:t>
            </a:r>
            <a:r>
              <a:rPr lang="nl-NL" sz="2200" dirty="0"/>
              <a:t>template</a:t>
            </a:r>
            <a:r>
              <a:rPr lang="nl-NL" sz="2200" b="0" dirty="0"/>
              <a:t> om het actieplan op te maken </a:t>
            </a:r>
            <a:endParaRPr lang="nl-BE" sz="2200" b="0" dirty="0"/>
          </a:p>
        </p:txBody>
      </p:sp>
      <p:pic>
        <p:nvPicPr>
          <p:cNvPr id="5" name="Afbeelding 4">
            <a:extLst>
              <a:ext uri="{FF2B5EF4-FFF2-40B4-BE49-F238E27FC236}">
                <a16:creationId xmlns:a16="http://schemas.microsoft.com/office/drawing/2014/main" id="{B9844FBB-53C0-F124-28EE-D9248F18E763}"/>
              </a:ext>
            </a:extLst>
          </p:cNvPr>
          <p:cNvPicPr>
            <a:picLocks noChangeAspect="1"/>
          </p:cNvPicPr>
          <p:nvPr/>
        </p:nvPicPr>
        <p:blipFill>
          <a:blip r:embed="rId2"/>
          <a:stretch>
            <a:fillRect/>
          </a:stretch>
        </p:blipFill>
        <p:spPr>
          <a:xfrm>
            <a:off x="7669220" y="2588216"/>
            <a:ext cx="4162269" cy="29274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1921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C7535D-50DB-4CFF-7471-7E5CD84EAB4E}"/>
              </a:ext>
            </a:extLst>
          </p:cNvPr>
          <p:cNvSpPr>
            <a:spLocks noGrp="1"/>
          </p:cNvSpPr>
          <p:nvPr>
            <p:ph type="title"/>
          </p:nvPr>
        </p:nvSpPr>
        <p:spPr/>
        <p:txBody>
          <a:bodyPr/>
          <a:lstStyle/>
          <a:p>
            <a:r>
              <a:rPr lang="nl-NL" dirty="0"/>
              <a:t>Samenvatting</a:t>
            </a:r>
            <a:endParaRPr lang="nl-BE" dirty="0"/>
          </a:p>
        </p:txBody>
      </p:sp>
      <p:sp>
        <p:nvSpPr>
          <p:cNvPr id="3" name="Tijdelijke aanduiding voor inhoud 2">
            <a:extLst>
              <a:ext uri="{FF2B5EF4-FFF2-40B4-BE49-F238E27FC236}">
                <a16:creationId xmlns:a16="http://schemas.microsoft.com/office/drawing/2014/main" id="{532D8597-20C0-6247-2951-ED13D9DD5E18}"/>
              </a:ext>
            </a:extLst>
          </p:cNvPr>
          <p:cNvSpPr>
            <a:spLocks noGrp="1"/>
          </p:cNvSpPr>
          <p:nvPr>
            <p:ph sz="quarter" idx="10"/>
          </p:nvPr>
        </p:nvSpPr>
        <p:spPr>
          <a:xfrm>
            <a:off x="2393385" y="1728216"/>
            <a:ext cx="6511243" cy="4441825"/>
          </a:xfrm>
        </p:spPr>
        <p:txBody>
          <a:bodyPr>
            <a:normAutofit/>
          </a:bodyPr>
          <a:lstStyle/>
          <a:p>
            <a:r>
              <a:rPr lang="nl-NL" sz="2200" b="0" dirty="0"/>
              <a:t>Wat werd vandaag afgesproken?</a:t>
            </a:r>
          </a:p>
          <a:p>
            <a:r>
              <a:rPr lang="nl-NL" sz="2200" b="0" dirty="0"/>
              <a:t>Wat zijn de volgende stappen? Hoe gaan we hiermee verder aan de slag?</a:t>
            </a:r>
          </a:p>
          <a:p>
            <a:pPr marL="0" indent="0">
              <a:buNone/>
            </a:pPr>
            <a:endParaRPr lang="nl-BE" sz="2200" b="0" dirty="0"/>
          </a:p>
        </p:txBody>
      </p:sp>
    </p:spTree>
    <p:extLst>
      <p:ext uri="{BB962C8B-B14F-4D97-AF65-F5344CB8AC3E}">
        <p14:creationId xmlns:p14="http://schemas.microsoft.com/office/powerpoint/2010/main" val="2147201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BF6B796-584D-0805-F34B-6D0AC3F4FFF5}"/>
              </a:ext>
            </a:extLst>
          </p:cNvPr>
          <p:cNvSpPr>
            <a:spLocks noGrp="1"/>
          </p:cNvSpPr>
          <p:nvPr>
            <p:ph type="title"/>
          </p:nvPr>
        </p:nvSpPr>
        <p:spPr>
          <a:xfrm>
            <a:off x="713727" y="3100228"/>
            <a:ext cx="10177272" cy="1280922"/>
          </a:xfrm>
        </p:spPr>
        <p:txBody>
          <a:bodyPr>
            <a:normAutofit fontScale="90000"/>
          </a:bodyPr>
          <a:lstStyle/>
          <a:p>
            <a:pPr algn="ctr"/>
            <a:r>
              <a:rPr lang="nl-NL" dirty="0"/>
              <a:t>Bedankt voor jullie deelname! </a:t>
            </a:r>
            <a:br>
              <a:rPr lang="nl-BE" dirty="0"/>
            </a:br>
            <a:endParaRPr lang="nl-BE" dirty="0"/>
          </a:p>
        </p:txBody>
      </p:sp>
    </p:spTree>
    <p:extLst>
      <p:ext uri="{BB962C8B-B14F-4D97-AF65-F5344CB8AC3E}">
        <p14:creationId xmlns:p14="http://schemas.microsoft.com/office/powerpoint/2010/main" val="356779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Ontwerp een visuele afbeelding voor de slide 'kennismaking' binnen een professionele presentatie over transmurale zorg. Gebruik een moderne, toegankelijke grafische stijl die past bij een medische of zorgcontext. Beeld een warme, uitnodigende kennismakingssituatie uit: een kleine groep zorgverleners, waaronder apothekers en artsen, die elkaar begroeten of in gesprek zijn in een lichte, open ruimte. Gebruik zachte, kalme kleuren zoals blauw, groen en wit, met subtiele accenten die vertrouwen en samenwerking uitstralen. Voeg eventueel subtiele iconen toe die verwijzen naar zorg, apotheek of samenwerking. Zorg voor een heldere, leesbare typografie en een rustige, niet-overladen compositie die aansluit bij de rest van de presentatie.">
            <a:extLst>
              <a:ext uri="{FF2B5EF4-FFF2-40B4-BE49-F238E27FC236}">
                <a16:creationId xmlns:a16="http://schemas.microsoft.com/office/drawing/2014/main" id="{7D9AE0E6-64C8-0EAB-D8F6-5A3744EB63CA}"/>
              </a:ext>
            </a:extLst>
          </p:cNvPr>
          <p:cNvPicPr>
            <a:picLocks noGrp="1" noChangeAspect="1"/>
          </p:cNvPicPr>
          <p:nvPr>
            <p:ph idx="4294967295"/>
          </p:nvPr>
        </p:nvPicPr>
        <p:blipFill>
          <a:blip r:embed="rId3"/>
          <a:stretch>
            <a:fillRect/>
          </a:stretch>
        </p:blipFill>
        <p:spPr>
          <a:xfrm>
            <a:off x="2201159" y="51847"/>
            <a:ext cx="6623050" cy="6623050"/>
          </a:xfrm>
          <a:prstGeom prst="rect">
            <a:avLst/>
          </a:prstGeom>
        </p:spPr>
      </p:pic>
    </p:spTree>
    <p:extLst>
      <p:ext uri="{BB962C8B-B14F-4D97-AF65-F5344CB8AC3E}">
        <p14:creationId xmlns:p14="http://schemas.microsoft.com/office/powerpoint/2010/main" val="4155504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EC8824-FE9A-F8B0-8A65-55309F4581D3}"/>
              </a:ext>
            </a:extLst>
          </p:cNvPr>
          <p:cNvSpPr>
            <a:spLocks noGrp="1"/>
          </p:cNvSpPr>
          <p:nvPr>
            <p:ph type="title"/>
          </p:nvPr>
        </p:nvSpPr>
        <p:spPr/>
        <p:txBody>
          <a:bodyPr/>
          <a:lstStyle/>
          <a:p>
            <a:r>
              <a:rPr lang="nl-NL" dirty="0"/>
              <a:t>Wat is transmurale zorg?</a:t>
            </a:r>
            <a:endParaRPr lang="nl-BE" dirty="0"/>
          </a:p>
        </p:txBody>
      </p:sp>
      <p:sp>
        <p:nvSpPr>
          <p:cNvPr id="3" name="Tijdelijke aanduiding voor inhoud 2">
            <a:extLst>
              <a:ext uri="{FF2B5EF4-FFF2-40B4-BE49-F238E27FC236}">
                <a16:creationId xmlns:a16="http://schemas.microsoft.com/office/drawing/2014/main" id="{2DCBF5EE-5E71-B373-8F0C-1CD32634BF48}"/>
              </a:ext>
            </a:extLst>
          </p:cNvPr>
          <p:cNvSpPr>
            <a:spLocks noGrp="1"/>
          </p:cNvSpPr>
          <p:nvPr>
            <p:ph sz="quarter" idx="10"/>
          </p:nvPr>
        </p:nvSpPr>
        <p:spPr>
          <a:xfrm>
            <a:off x="1158558" y="1728215"/>
            <a:ext cx="9000000" cy="4320000"/>
          </a:xfrm>
        </p:spPr>
        <p:txBody>
          <a:bodyPr>
            <a:normAutofit/>
          </a:bodyPr>
          <a:lstStyle/>
          <a:p>
            <a:r>
              <a:rPr lang="nl-NL" sz="1800" dirty="0"/>
              <a:t>Transmurale zorg </a:t>
            </a:r>
            <a:r>
              <a:rPr lang="nl-NL" sz="1800" b="0" dirty="0"/>
              <a:t>= naadloze zorg voor patiënten bij de overgang tussen ziekenhuis en eerste lijn </a:t>
            </a:r>
          </a:p>
          <a:p>
            <a:r>
              <a:rPr lang="nl-NL" sz="1800" dirty="0"/>
              <a:t>Doel</a:t>
            </a:r>
            <a:r>
              <a:rPr lang="nl-NL" sz="1800" b="0" dirty="0"/>
              <a:t>: continuïteit van zorg voor de patiënt, zonder breuken in informatie of behandeling; lagere kosten voor gezondheidszorg</a:t>
            </a:r>
          </a:p>
          <a:p>
            <a:r>
              <a:rPr lang="nl-NL" sz="1800" dirty="0"/>
              <a:t>Belangrijke rol van apothekers</a:t>
            </a:r>
            <a:r>
              <a:rPr lang="nl-NL" sz="1800" b="0" dirty="0"/>
              <a:t>: patiënten bezoeken vaak hun apotheek kort na ontslag</a:t>
            </a:r>
          </a:p>
          <a:p>
            <a:r>
              <a:rPr lang="nl-NL" sz="1800" dirty="0"/>
              <a:t>Transmurale zorg </a:t>
            </a:r>
            <a:r>
              <a:rPr lang="nl-NL" sz="1800" b="0" dirty="0"/>
              <a:t>≠ extra werk, maar betere samenwerking die fouten voorkomt</a:t>
            </a:r>
          </a:p>
          <a:p>
            <a:endParaRPr lang="nl-NL" sz="2200" dirty="0"/>
          </a:p>
        </p:txBody>
      </p:sp>
    </p:spTree>
    <p:extLst>
      <p:ext uri="{BB962C8B-B14F-4D97-AF65-F5344CB8AC3E}">
        <p14:creationId xmlns:p14="http://schemas.microsoft.com/office/powerpoint/2010/main" val="4098327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4575E8-2E55-0A63-053E-6672D9768CD8}"/>
              </a:ext>
            </a:extLst>
          </p:cNvPr>
          <p:cNvSpPr>
            <a:spLocks noGrp="1"/>
          </p:cNvSpPr>
          <p:nvPr>
            <p:ph type="title"/>
          </p:nvPr>
        </p:nvSpPr>
        <p:spPr/>
        <p:txBody>
          <a:bodyPr/>
          <a:lstStyle/>
          <a:p>
            <a:r>
              <a:rPr lang="nl-NL" dirty="0"/>
              <a:t>Waarom is dit belangrijk?</a:t>
            </a:r>
            <a:endParaRPr lang="nl-BE" dirty="0"/>
          </a:p>
        </p:txBody>
      </p:sp>
      <p:sp>
        <p:nvSpPr>
          <p:cNvPr id="3" name="Tijdelijke aanduiding voor inhoud 2">
            <a:extLst>
              <a:ext uri="{FF2B5EF4-FFF2-40B4-BE49-F238E27FC236}">
                <a16:creationId xmlns:a16="http://schemas.microsoft.com/office/drawing/2014/main" id="{BFBEBB66-4E10-89FF-C540-51D2B5521306}"/>
              </a:ext>
            </a:extLst>
          </p:cNvPr>
          <p:cNvSpPr>
            <a:spLocks noGrp="1"/>
          </p:cNvSpPr>
          <p:nvPr>
            <p:ph sz="quarter" idx="10"/>
          </p:nvPr>
        </p:nvSpPr>
        <p:spPr>
          <a:xfrm>
            <a:off x="1713902" y="1771152"/>
            <a:ext cx="9000000" cy="4320000"/>
          </a:xfrm>
        </p:spPr>
        <p:txBody>
          <a:bodyPr>
            <a:normAutofit/>
          </a:bodyPr>
          <a:lstStyle/>
          <a:p>
            <a:r>
              <a:rPr lang="nl-NL" sz="2000" dirty="0"/>
              <a:t>Patiëntveiligheid</a:t>
            </a:r>
            <a:r>
              <a:rPr lang="nl-NL" sz="2000" b="0" dirty="0"/>
              <a:t>: vermijden van fouten bij overgang (vb. medicatieoverdracht)</a:t>
            </a:r>
          </a:p>
          <a:p>
            <a:r>
              <a:rPr lang="nl-NL" sz="2000" dirty="0"/>
              <a:t>Kwaliteit</a:t>
            </a:r>
            <a:r>
              <a:rPr lang="nl-NL" sz="2000" b="0" dirty="0"/>
              <a:t> </a:t>
            </a:r>
            <a:r>
              <a:rPr lang="nl-NL" sz="2000" dirty="0"/>
              <a:t>van</a:t>
            </a:r>
            <a:r>
              <a:rPr lang="nl-NL" sz="2000" b="0" dirty="0"/>
              <a:t> </a:t>
            </a:r>
            <a:r>
              <a:rPr lang="nl-NL" sz="2000" dirty="0"/>
              <a:t>zorg</a:t>
            </a:r>
            <a:r>
              <a:rPr lang="nl-NL" sz="2000" b="0" dirty="0"/>
              <a:t>: betere afstemming </a:t>
            </a:r>
            <a:r>
              <a:rPr lang="nl-NL" sz="2000" b="0" dirty="0">
                <a:sym typeface="Wingdings" panose="05000000000000000000" pitchFamily="2" charset="2"/>
              </a:rPr>
              <a:t> </a:t>
            </a:r>
            <a:r>
              <a:rPr lang="nl-NL" sz="2000" b="0" dirty="0"/>
              <a:t>betere resultaten (betere gezondheid, minder onnodige ziekenhuisopnames)</a:t>
            </a:r>
          </a:p>
          <a:p>
            <a:r>
              <a:rPr lang="nl-NL" sz="2000" dirty="0"/>
              <a:t>Efficiëntie</a:t>
            </a:r>
            <a:r>
              <a:rPr lang="nl-NL" sz="2000" b="0" dirty="0"/>
              <a:t>: minder dubbel werk, minder kosten</a:t>
            </a:r>
          </a:p>
          <a:p>
            <a:r>
              <a:rPr lang="nl-NL" sz="2000" dirty="0"/>
              <a:t>Patiënttevredenheid</a:t>
            </a:r>
            <a:r>
              <a:rPr lang="nl-NL" sz="2000" b="0" dirty="0"/>
              <a:t>: zich gehoord en ondersteund voelen</a:t>
            </a:r>
          </a:p>
          <a:p>
            <a:r>
              <a:rPr lang="nl-NL" sz="2000" dirty="0"/>
              <a:t>Lokale</a:t>
            </a:r>
            <a:r>
              <a:rPr lang="nl-NL" sz="2000" b="0" dirty="0"/>
              <a:t> </a:t>
            </a:r>
            <a:r>
              <a:rPr lang="nl-NL" sz="2000" dirty="0"/>
              <a:t>afspraken</a:t>
            </a:r>
            <a:r>
              <a:rPr lang="nl-NL" sz="2000" b="0" dirty="0"/>
              <a:t>: apothekers in een zelfde gemeente zitten op dezelfde lijn en handelen uniform</a:t>
            </a:r>
            <a:endParaRPr lang="nl-BE" sz="2000" b="0" dirty="0"/>
          </a:p>
        </p:txBody>
      </p:sp>
    </p:spTree>
    <p:extLst>
      <p:ext uri="{BB962C8B-B14F-4D97-AF65-F5344CB8AC3E}">
        <p14:creationId xmlns:p14="http://schemas.microsoft.com/office/powerpoint/2010/main" val="83441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DD3644-CF6A-F019-89A7-1906FEE94958}"/>
              </a:ext>
            </a:extLst>
          </p:cNvPr>
          <p:cNvSpPr>
            <a:spLocks noGrp="1"/>
          </p:cNvSpPr>
          <p:nvPr>
            <p:ph type="title"/>
          </p:nvPr>
        </p:nvSpPr>
        <p:spPr/>
        <p:txBody>
          <a:bodyPr/>
          <a:lstStyle/>
          <a:p>
            <a:r>
              <a:rPr lang="nl-NL" dirty="0"/>
              <a:t>Belgische context – een uitdaging</a:t>
            </a:r>
            <a:endParaRPr lang="nl-BE" dirty="0"/>
          </a:p>
        </p:txBody>
      </p:sp>
      <p:sp>
        <p:nvSpPr>
          <p:cNvPr id="3" name="Tijdelijke aanduiding voor inhoud 2">
            <a:extLst>
              <a:ext uri="{FF2B5EF4-FFF2-40B4-BE49-F238E27FC236}">
                <a16:creationId xmlns:a16="http://schemas.microsoft.com/office/drawing/2014/main" id="{0A0AE100-BE85-6174-862E-044A3FC7B6F0}"/>
              </a:ext>
            </a:extLst>
          </p:cNvPr>
          <p:cNvSpPr>
            <a:spLocks noGrp="1"/>
          </p:cNvSpPr>
          <p:nvPr>
            <p:ph sz="quarter" idx="10"/>
          </p:nvPr>
        </p:nvSpPr>
        <p:spPr/>
        <p:txBody>
          <a:bodyPr>
            <a:normAutofit/>
          </a:bodyPr>
          <a:lstStyle/>
          <a:p>
            <a:r>
              <a:rPr lang="nl-NL" sz="1800" b="0" dirty="0"/>
              <a:t>Gescheiden </a:t>
            </a:r>
            <a:r>
              <a:rPr lang="nl-NL" sz="1800" b="0" dirty="0" err="1"/>
              <a:t>zorgniveau’s</a:t>
            </a:r>
            <a:r>
              <a:rPr lang="nl-NL" sz="1800" b="0" dirty="0"/>
              <a:t> </a:t>
            </a:r>
            <a:r>
              <a:rPr lang="nl-NL" sz="1800" b="0" dirty="0">
                <a:sym typeface="Wingdings" panose="05000000000000000000" pitchFamily="2" charset="2"/>
              </a:rPr>
              <a:t>resulteren in gefragmenteerde zorg</a:t>
            </a:r>
          </a:p>
          <a:p>
            <a:r>
              <a:rPr lang="nl-NL" sz="1800" b="0" dirty="0">
                <a:sym typeface="Wingdings" panose="05000000000000000000" pitchFamily="2" charset="2"/>
              </a:rPr>
              <a:t>Geen duidelijke </a:t>
            </a:r>
            <a:r>
              <a:rPr lang="nl-NL" sz="1800" b="0" dirty="0" err="1">
                <a:sym typeface="Wingdings" panose="05000000000000000000" pitchFamily="2" charset="2"/>
              </a:rPr>
              <a:t>governance</a:t>
            </a:r>
            <a:r>
              <a:rPr lang="nl-NL" sz="1800" b="0" dirty="0">
                <a:sym typeface="Wingdings" panose="05000000000000000000" pitchFamily="2" charset="2"/>
              </a:rPr>
              <a:t> structuren voor transmurale zorg</a:t>
            </a:r>
          </a:p>
          <a:p>
            <a:r>
              <a:rPr lang="nl-NL" sz="1800" b="0" dirty="0">
                <a:sym typeface="Wingdings" panose="05000000000000000000" pitchFamily="2" charset="2"/>
              </a:rPr>
              <a:t>Financiering &amp; wetgeving niet afgestemd op geïntegreerde netwerken</a:t>
            </a:r>
            <a:endParaRPr lang="nl-BE" sz="1800" b="0" dirty="0"/>
          </a:p>
        </p:txBody>
      </p:sp>
      <p:pic>
        <p:nvPicPr>
          <p:cNvPr id="4" name="Tijdelijke aanduiding voor inhoud 4">
            <a:extLst>
              <a:ext uri="{FF2B5EF4-FFF2-40B4-BE49-F238E27FC236}">
                <a16:creationId xmlns:a16="http://schemas.microsoft.com/office/drawing/2014/main" id="{ED9F7E59-1961-101E-8323-B3FFA64ECBEE}"/>
              </a:ext>
            </a:extLst>
          </p:cNvPr>
          <p:cNvPicPr>
            <a:picLocks noChangeAspect="1"/>
          </p:cNvPicPr>
          <p:nvPr/>
        </p:nvPicPr>
        <p:blipFill>
          <a:blip r:embed="rId3"/>
          <a:srcRect b="39807"/>
          <a:stretch>
            <a:fillRect/>
          </a:stretch>
        </p:blipFill>
        <p:spPr>
          <a:xfrm>
            <a:off x="924591" y="3555121"/>
            <a:ext cx="4676373" cy="2505875"/>
          </a:xfrm>
          <a:prstGeom prst="rect">
            <a:avLst/>
          </a:prstGeom>
        </p:spPr>
      </p:pic>
      <p:pic>
        <p:nvPicPr>
          <p:cNvPr id="5" name="Picture 4" descr="-">
            <a:extLst>
              <a:ext uri="{FF2B5EF4-FFF2-40B4-BE49-F238E27FC236}">
                <a16:creationId xmlns:a16="http://schemas.microsoft.com/office/drawing/2014/main" id="{F3515010-CE7D-DAEB-FE43-3258D808BD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632" y="3793170"/>
            <a:ext cx="4676372" cy="2189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48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45961-EE01-D43A-DE81-8C548A628D61}"/>
              </a:ext>
            </a:extLst>
          </p:cNvPr>
          <p:cNvSpPr>
            <a:spLocks noGrp="1"/>
          </p:cNvSpPr>
          <p:nvPr>
            <p:ph type="title"/>
          </p:nvPr>
        </p:nvSpPr>
        <p:spPr/>
        <p:txBody>
          <a:bodyPr/>
          <a:lstStyle/>
          <a:p>
            <a:r>
              <a:rPr lang="nl-NL" dirty="0"/>
              <a:t>Doel van dit pakket</a:t>
            </a:r>
            <a:endParaRPr lang="nl-BE" dirty="0"/>
          </a:p>
        </p:txBody>
      </p:sp>
      <p:sp>
        <p:nvSpPr>
          <p:cNvPr id="3" name="Tijdelijke aanduiding voor inhoud 2">
            <a:extLst>
              <a:ext uri="{FF2B5EF4-FFF2-40B4-BE49-F238E27FC236}">
                <a16:creationId xmlns:a16="http://schemas.microsoft.com/office/drawing/2014/main" id="{9AF2FD2E-9B93-5705-F162-80398631F55F}"/>
              </a:ext>
            </a:extLst>
          </p:cNvPr>
          <p:cNvSpPr>
            <a:spLocks noGrp="1"/>
          </p:cNvSpPr>
          <p:nvPr>
            <p:ph sz="quarter" idx="10"/>
          </p:nvPr>
        </p:nvSpPr>
        <p:spPr>
          <a:xfrm>
            <a:off x="1131871" y="1668937"/>
            <a:ext cx="9180000" cy="4320000"/>
          </a:xfrm>
        </p:spPr>
        <p:txBody>
          <a:bodyPr>
            <a:normAutofit/>
          </a:bodyPr>
          <a:lstStyle/>
          <a:p>
            <a:r>
              <a:rPr lang="nl-NL" sz="1800" dirty="0"/>
              <a:t>Doel</a:t>
            </a:r>
            <a:r>
              <a:rPr lang="nl-NL" sz="1800" b="0" dirty="0"/>
              <a:t>: een gestructureerd overleg te organiseren waarbij deelnemers het belang van transmurale zorg begrijpen, lokale knelpunten inventariseren, prioriteiten stellen, kennis maken met bestaande tools en concrete afspraken maken</a:t>
            </a:r>
          </a:p>
          <a:p>
            <a:r>
              <a:rPr lang="nl-NL" sz="1800" dirty="0"/>
              <a:t>Doelgroep</a:t>
            </a:r>
            <a:r>
              <a:rPr lang="nl-NL" sz="1800" b="0" dirty="0"/>
              <a:t>: </a:t>
            </a:r>
            <a:r>
              <a:rPr lang="nl-NL" sz="1800" b="0" dirty="0" err="1"/>
              <a:t>officina</a:t>
            </a:r>
            <a:r>
              <a:rPr lang="nl-NL" sz="1800" b="0" dirty="0"/>
              <a:t>-apothekers, maar later eventueel ook ziekenhuisapothekers of andere zorgverleners die bij dit onderwerp willen aansluiten </a:t>
            </a:r>
          </a:p>
          <a:p>
            <a:r>
              <a:rPr lang="nl-NL" sz="1800" b="0" dirty="0"/>
              <a:t>Na dit overleg hebben we een lijst van knelpunten en eerste ideeën voor concrete acties</a:t>
            </a:r>
          </a:p>
          <a:p>
            <a:r>
              <a:rPr lang="nl-NL" sz="1800" b="0" dirty="0"/>
              <a:t>Waarom doen we dit als kring? Omdat we met z’n allen meer kunnen en meer ideeën hebben dan elk afzonderlijk</a:t>
            </a:r>
            <a:endParaRPr lang="nl-BE" sz="1800" b="0" dirty="0"/>
          </a:p>
        </p:txBody>
      </p:sp>
    </p:spTree>
    <p:extLst>
      <p:ext uri="{BB962C8B-B14F-4D97-AF65-F5344CB8AC3E}">
        <p14:creationId xmlns:p14="http://schemas.microsoft.com/office/powerpoint/2010/main" val="240682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B0C97100-AD3A-2994-E458-0D80B24CC338}"/>
              </a:ext>
            </a:extLst>
          </p:cNvPr>
          <p:cNvSpPr>
            <a:spLocks noGrp="1"/>
          </p:cNvSpPr>
          <p:nvPr>
            <p:ph type="title"/>
          </p:nvPr>
        </p:nvSpPr>
        <p:spPr/>
        <p:txBody>
          <a:bodyPr/>
          <a:lstStyle/>
          <a:p>
            <a:r>
              <a:rPr lang="nl-NL" dirty="0"/>
              <a:t>Casus – Georges </a:t>
            </a:r>
            <a:endParaRPr lang="nl-BE" dirty="0"/>
          </a:p>
        </p:txBody>
      </p:sp>
      <p:sp>
        <p:nvSpPr>
          <p:cNvPr id="8" name="Tijdelijke aanduiding voor inhoud 7">
            <a:extLst>
              <a:ext uri="{FF2B5EF4-FFF2-40B4-BE49-F238E27FC236}">
                <a16:creationId xmlns:a16="http://schemas.microsoft.com/office/drawing/2014/main" id="{6F0D450F-C15F-7EAD-96FB-02AE288C019F}"/>
              </a:ext>
            </a:extLst>
          </p:cNvPr>
          <p:cNvSpPr>
            <a:spLocks noGrp="1"/>
          </p:cNvSpPr>
          <p:nvPr>
            <p:ph sz="quarter" idx="10"/>
          </p:nvPr>
        </p:nvSpPr>
        <p:spPr>
          <a:xfrm>
            <a:off x="368300" y="1866900"/>
            <a:ext cx="9000000" cy="4320000"/>
          </a:xfrm>
        </p:spPr>
        <p:txBody>
          <a:bodyPr>
            <a:normAutofit/>
          </a:bodyPr>
          <a:lstStyle/>
          <a:p>
            <a:pPr marL="0" indent="0">
              <a:buNone/>
            </a:pPr>
            <a:r>
              <a:rPr lang="nl-NL" sz="1800" dirty="0"/>
              <a:t>Georges</a:t>
            </a:r>
            <a:r>
              <a:rPr lang="nl-NL" sz="1800" b="0" dirty="0"/>
              <a:t>, 78 jaar is een vaste klant in de apotheek. Je bent dan ook zijn huisapotheker en hij weet dat hij met alle </a:t>
            </a:r>
            <a:r>
              <a:rPr lang="nl-NL" sz="1800" b="0" dirty="0" err="1"/>
              <a:t>medicatiegerelateerde</a:t>
            </a:r>
            <a:r>
              <a:rPr lang="nl-NL" sz="1800" b="0" dirty="0"/>
              <a:t> vragen bij jou terecht kan. </a:t>
            </a:r>
          </a:p>
          <a:p>
            <a:pPr marL="0" indent="0">
              <a:buNone/>
            </a:pPr>
            <a:r>
              <a:rPr lang="nl-NL" sz="1800" b="0" dirty="0"/>
              <a:t>Georges komt vandaag naar de apotheek. Hij werd enkele dagen geleden ontslagen uit het ziekenhuis waar hij werd opgenomen omwille van een hardnekkige luchtweginfectie. </a:t>
            </a:r>
          </a:p>
          <a:p>
            <a:pPr marL="0" indent="0">
              <a:buNone/>
            </a:pPr>
            <a:r>
              <a:rPr lang="nl-NL" sz="1800" b="0" dirty="0"/>
              <a:t>Tijdens zijn hospitalisatie werd zijn chronische medicatie grondig onder de loep genomen. Bovendien moet hij de luchtweginfectie nog even blijven nabehandelen.</a:t>
            </a:r>
          </a:p>
          <a:p>
            <a:pPr marL="0" indent="0">
              <a:buNone/>
            </a:pPr>
            <a:endParaRPr lang="nl-NL" sz="1800" b="0" dirty="0"/>
          </a:p>
          <a:p>
            <a:pPr marL="0" indent="0">
              <a:buNone/>
            </a:pPr>
            <a:r>
              <a:rPr lang="nl-NL" sz="1800" b="0" dirty="0">
                <a:sym typeface="Wingdings" panose="05000000000000000000" pitchFamily="2" charset="2"/>
              </a:rPr>
              <a:t> </a:t>
            </a:r>
            <a:r>
              <a:rPr lang="nl-NL" sz="1800" dirty="0"/>
              <a:t>Wat kan hier misgaan?</a:t>
            </a:r>
            <a:endParaRPr lang="nl-BE" sz="1800" dirty="0"/>
          </a:p>
        </p:txBody>
      </p:sp>
      <p:pic>
        <p:nvPicPr>
          <p:cNvPr id="10" name="Afbeelding 9" descr="Afbeelding met Menselijk gezicht, hoofdtooi, persoon, kleding&#10;&#10;Door AI gegenereerde inhoud is mogelijk onjuist.">
            <a:extLst>
              <a:ext uri="{FF2B5EF4-FFF2-40B4-BE49-F238E27FC236}">
                <a16:creationId xmlns:a16="http://schemas.microsoft.com/office/drawing/2014/main" id="{7C1D12F0-A024-4AD0-90D7-CB35E5863F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16752" y="1992622"/>
            <a:ext cx="2552700" cy="2552700"/>
          </a:xfrm>
          <a:prstGeom prst="ellipse">
            <a:avLst/>
          </a:prstGeom>
          <a:ln w="76200">
            <a:solidFill>
              <a:srgbClr val="4E826E"/>
            </a:solidFill>
          </a:ln>
        </p:spPr>
      </p:pic>
    </p:spTree>
    <p:extLst>
      <p:ext uri="{BB962C8B-B14F-4D97-AF65-F5344CB8AC3E}">
        <p14:creationId xmlns:p14="http://schemas.microsoft.com/office/powerpoint/2010/main" val="1978075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AF469-39E1-8F1E-7D33-61661970AF07}"/>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2BBD5D8A-8396-598F-0B54-E878C7DD0C3C}"/>
              </a:ext>
            </a:extLst>
          </p:cNvPr>
          <p:cNvSpPr>
            <a:spLocks noGrp="1"/>
          </p:cNvSpPr>
          <p:nvPr>
            <p:ph type="title"/>
          </p:nvPr>
        </p:nvSpPr>
        <p:spPr/>
        <p:txBody>
          <a:bodyPr/>
          <a:lstStyle/>
          <a:p>
            <a:r>
              <a:rPr lang="nl-NL" dirty="0"/>
              <a:t>Enkele cijfers</a:t>
            </a:r>
            <a:endParaRPr lang="nl-BE" dirty="0"/>
          </a:p>
        </p:txBody>
      </p:sp>
      <p:sp>
        <p:nvSpPr>
          <p:cNvPr id="18" name="Tijdelijke aanduiding voor tekst 10">
            <a:extLst>
              <a:ext uri="{FF2B5EF4-FFF2-40B4-BE49-F238E27FC236}">
                <a16:creationId xmlns:a16="http://schemas.microsoft.com/office/drawing/2014/main" id="{C6C6DEBF-97F4-DE70-B9B4-9022A17F5A8A}"/>
              </a:ext>
            </a:extLst>
          </p:cNvPr>
          <p:cNvSpPr txBox="1">
            <a:spLocks/>
          </p:cNvSpPr>
          <p:nvPr/>
        </p:nvSpPr>
        <p:spPr>
          <a:xfrm>
            <a:off x="1136904" y="1657527"/>
            <a:ext cx="4937760" cy="823912"/>
          </a:xfrm>
          <a:prstGeom prst="rect">
            <a:avLst/>
          </a:prstGeom>
        </p:spPr>
        <p:txBody>
          <a:bodyPr>
            <a:normAutofit lnSpcReduction="10000"/>
          </a:bodyPr>
          <a:lstStyle>
            <a:lvl1pPr marL="228594" indent="-228594" algn="l" defTabSz="914377" rtl="0" eaLnBrk="1" latinLnBrk="0" hangingPunct="1">
              <a:lnSpc>
                <a:spcPct val="110000"/>
              </a:lnSpc>
              <a:spcBef>
                <a:spcPts val="1000"/>
              </a:spcBef>
              <a:buClr>
                <a:srgbClr val="4E826E"/>
              </a:buClr>
              <a:buSzPct val="120000"/>
              <a:buFont typeface="Arial" panose="020B0604020202020204" pitchFamily="34" charset="0"/>
              <a:buChar char="•"/>
              <a:defRPr sz="2800" b="1" kern="1200">
                <a:solidFill>
                  <a:srgbClr val="807F83"/>
                </a:solidFill>
                <a:latin typeface="Open Sans" pitchFamily="2" charset="0"/>
                <a:ea typeface="Open Sans" pitchFamily="2" charset="0"/>
                <a:cs typeface="Open Sans" pitchFamily="2" charset="0"/>
              </a:defRPr>
            </a:lvl1pPr>
            <a:lvl2pPr marL="685783" indent="-228594" algn="l" defTabSz="914377" rtl="0" eaLnBrk="1" latinLnBrk="0" hangingPunct="1">
              <a:lnSpc>
                <a:spcPct val="110000"/>
              </a:lnSpc>
              <a:spcBef>
                <a:spcPts val="500"/>
              </a:spcBef>
              <a:buSzPct val="90000"/>
              <a:buFont typeface="Arial" panose="020B0604020202020204" pitchFamily="34" charset="0"/>
              <a:buChar char="•"/>
              <a:defRPr sz="24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10000"/>
              </a:lnSpc>
              <a:spcBef>
                <a:spcPts val="500"/>
              </a:spcBef>
              <a:buSzPct val="90000"/>
              <a:buFont typeface="Arial" panose="020B0604020202020204" pitchFamily="34" charset="0"/>
              <a:buChar char="•"/>
              <a:defRPr sz="2000" kern="1200">
                <a:solidFill>
                  <a:srgbClr val="4E826E"/>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400" dirty="0" err="1">
                <a:solidFill>
                  <a:srgbClr val="4E826E"/>
                </a:solidFill>
              </a:rPr>
              <a:t>Medicatiegerelateerde</a:t>
            </a:r>
            <a:r>
              <a:rPr lang="nl-NL" sz="2400" dirty="0">
                <a:solidFill>
                  <a:srgbClr val="4E826E"/>
                </a:solidFill>
              </a:rPr>
              <a:t> heropnames</a:t>
            </a:r>
            <a:endParaRPr lang="nl-BE" sz="2400" dirty="0">
              <a:solidFill>
                <a:srgbClr val="4E826E"/>
              </a:solidFill>
            </a:endParaRPr>
          </a:p>
        </p:txBody>
      </p:sp>
      <p:sp>
        <p:nvSpPr>
          <p:cNvPr id="19" name="Tijdelijke aanduiding voor inhoud 11">
            <a:extLst>
              <a:ext uri="{FF2B5EF4-FFF2-40B4-BE49-F238E27FC236}">
                <a16:creationId xmlns:a16="http://schemas.microsoft.com/office/drawing/2014/main" id="{EEAB1B84-DF53-0CF5-1C65-686F477BD891}"/>
              </a:ext>
            </a:extLst>
          </p:cNvPr>
          <p:cNvSpPr txBox="1">
            <a:spLocks/>
          </p:cNvSpPr>
          <p:nvPr/>
        </p:nvSpPr>
        <p:spPr>
          <a:xfrm>
            <a:off x="1115568" y="2308338"/>
            <a:ext cx="4937760" cy="1692162"/>
          </a:xfrm>
          <a:prstGeom prst="rect">
            <a:avLst/>
          </a:prstGeom>
        </p:spPr>
        <p:txBody>
          <a:bodyPr>
            <a:normAutofit/>
          </a:bodyPr>
          <a:lstStyle>
            <a:lvl1pPr marL="228594" indent="-228594" algn="l" defTabSz="914377" rtl="0" eaLnBrk="1" latinLnBrk="0" hangingPunct="1">
              <a:lnSpc>
                <a:spcPct val="110000"/>
              </a:lnSpc>
              <a:spcBef>
                <a:spcPts val="1000"/>
              </a:spcBef>
              <a:buClr>
                <a:srgbClr val="4E826E"/>
              </a:buClr>
              <a:buSzPct val="120000"/>
              <a:buFont typeface="Arial" panose="020B0604020202020204" pitchFamily="34" charset="0"/>
              <a:buChar char="•"/>
              <a:defRPr sz="2800" b="1" kern="1200">
                <a:solidFill>
                  <a:srgbClr val="807F83"/>
                </a:solidFill>
                <a:latin typeface="Open Sans" pitchFamily="2" charset="0"/>
                <a:ea typeface="Open Sans" pitchFamily="2" charset="0"/>
                <a:cs typeface="Open Sans" pitchFamily="2" charset="0"/>
              </a:defRPr>
            </a:lvl1pPr>
            <a:lvl2pPr marL="685783" indent="-228594" algn="l" defTabSz="914377" rtl="0" eaLnBrk="1" latinLnBrk="0" hangingPunct="1">
              <a:lnSpc>
                <a:spcPct val="110000"/>
              </a:lnSpc>
              <a:spcBef>
                <a:spcPts val="500"/>
              </a:spcBef>
              <a:buSzPct val="90000"/>
              <a:buFont typeface="Arial" panose="020B0604020202020204" pitchFamily="34" charset="0"/>
              <a:buChar char="•"/>
              <a:defRPr sz="24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10000"/>
              </a:lnSpc>
              <a:spcBef>
                <a:spcPts val="500"/>
              </a:spcBef>
              <a:buSzPct val="90000"/>
              <a:buFont typeface="Arial" panose="020B0604020202020204" pitchFamily="34" charset="0"/>
              <a:buChar char="•"/>
              <a:defRPr sz="2000" kern="1200">
                <a:solidFill>
                  <a:srgbClr val="4E826E"/>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3600" dirty="0">
                <a:solidFill>
                  <a:schemeClr val="bg2"/>
                </a:solidFill>
              </a:rPr>
              <a:t>16%</a:t>
            </a:r>
            <a:br>
              <a:rPr lang="nl-NL" dirty="0"/>
            </a:br>
            <a:r>
              <a:rPr lang="nl-NL" sz="1900" dirty="0">
                <a:solidFill>
                  <a:srgbClr val="4F4F4F"/>
                </a:solidFill>
              </a:rPr>
              <a:t>Van alle ziekenhuisheropnames is 16% gerelateerd aan medicatieproblemen	</a:t>
            </a:r>
            <a:endParaRPr lang="nl-BE" sz="1900" dirty="0">
              <a:solidFill>
                <a:srgbClr val="4F4F4F"/>
              </a:solidFill>
            </a:endParaRPr>
          </a:p>
        </p:txBody>
      </p:sp>
      <p:sp>
        <p:nvSpPr>
          <p:cNvPr id="20" name="Tijdelijke aanduiding voor inhoud 13">
            <a:extLst>
              <a:ext uri="{FF2B5EF4-FFF2-40B4-BE49-F238E27FC236}">
                <a16:creationId xmlns:a16="http://schemas.microsoft.com/office/drawing/2014/main" id="{329D584B-DCCC-65CF-3B84-21A615395AEB}"/>
              </a:ext>
            </a:extLst>
          </p:cNvPr>
          <p:cNvSpPr txBox="1">
            <a:spLocks/>
          </p:cNvSpPr>
          <p:nvPr/>
        </p:nvSpPr>
        <p:spPr>
          <a:xfrm>
            <a:off x="6345936" y="2123931"/>
            <a:ext cx="4937760" cy="1692162"/>
          </a:xfrm>
          <a:prstGeom prst="rect">
            <a:avLst/>
          </a:prstGeom>
        </p:spPr>
        <p:txBody>
          <a:bodyPr>
            <a:normAutofit lnSpcReduction="10000"/>
          </a:bodyPr>
          <a:lstStyle>
            <a:lvl1pPr marL="228594" indent="-228594" algn="l" defTabSz="914377" rtl="0" eaLnBrk="1" latinLnBrk="0" hangingPunct="1">
              <a:lnSpc>
                <a:spcPct val="110000"/>
              </a:lnSpc>
              <a:spcBef>
                <a:spcPts val="1000"/>
              </a:spcBef>
              <a:buClr>
                <a:srgbClr val="4E826E"/>
              </a:buClr>
              <a:buSzPct val="120000"/>
              <a:buFont typeface="Arial" panose="020B0604020202020204" pitchFamily="34" charset="0"/>
              <a:buChar char="•"/>
              <a:defRPr sz="2800" b="1" kern="1200">
                <a:solidFill>
                  <a:srgbClr val="807F83"/>
                </a:solidFill>
                <a:latin typeface="Open Sans" pitchFamily="2" charset="0"/>
                <a:ea typeface="Open Sans" pitchFamily="2" charset="0"/>
                <a:cs typeface="Open Sans" pitchFamily="2" charset="0"/>
              </a:defRPr>
            </a:lvl1pPr>
            <a:lvl2pPr marL="685783" indent="-228594" algn="l" defTabSz="914377" rtl="0" eaLnBrk="1" latinLnBrk="0" hangingPunct="1">
              <a:lnSpc>
                <a:spcPct val="110000"/>
              </a:lnSpc>
              <a:spcBef>
                <a:spcPts val="500"/>
              </a:spcBef>
              <a:buSzPct val="90000"/>
              <a:buFont typeface="Arial" panose="020B0604020202020204" pitchFamily="34" charset="0"/>
              <a:buChar char="•"/>
              <a:defRPr sz="24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10000"/>
              </a:lnSpc>
              <a:spcBef>
                <a:spcPts val="500"/>
              </a:spcBef>
              <a:buSzPct val="90000"/>
              <a:buFont typeface="Arial" panose="020B0604020202020204" pitchFamily="34" charset="0"/>
              <a:buChar char="•"/>
              <a:defRPr sz="2000" kern="1200">
                <a:solidFill>
                  <a:srgbClr val="4E826E"/>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3900" dirty="0">
                <a:solidFill>
                  <a:schemeClr val="bg2"/>
                </a:solidFill>
              </a:rPr>
              <a:t>40%</a:t>
            </a:r>
          </a:p>
          <a:p>
            <a:pPr marL="0" indent="0" algn="ctr">
              <a:buFont typeface="Arial" panose="020B0604020202020204" pitchFamily="34" charset="0"/>
              <a:buNone/>
            </a:pPr>
            <a:r>
              <a:rPr lang="nl-NL" sz="1900" dirty="0">
                <a:solidFill>
                  <a:srgbClr val="4F4F4F"/>
                </a:solidFill>
              </a:rPr>
              <a:t>Bijna 40% van deze medicatieproblemen had voorkomen kunnen worden </a:t>
            </a:r>
            <a:endParaRPr lang="nl-BE" sz="1900" dirty="0">
              <a:solidFill>
                <a:srgbClr val="4F4F4F"/>
              </a:solidFill>
            </a:endParaRPr>
          </a:p>
        </p:txBody>
      </p:sp>
      <p:sp>
        <p:nvSpPr>
          <p:cNvPr id="21" name="Tijdelijke aanduiding voor tekst 10">
            <a:extLst>
              <a:ext uri="{FF2B5EF4-FFF2-40B4-BE49-F238E27FC236}">
                <a16:creationId xmlns:a16="http://schemas.microsoft.com/office/drawing/2014/main" id="{CF1D8893-73CA-AF52-6718-A45A40E38C35}"/>
              </a:ext>
            </a:extLst>
          </p:cNvPr>
          <p:cNvSpPr txBox="1">
            <a:spLocks/>
          </p:cNvSpPr>
          <p:nvPr/>
        </p:nvSpPr>
        <p:spPr>
          <a:xfrm>
            <a:off x="1115568" y="4058575"/>
            <a:ext cx="4937760" cy="823912"/>
          </a:xfrm>
          <a:prstGeom prst="rect">
            <a:avLst/>
          </a:prstGeom>
        </p:spPr>
        <p:txBody>
          <a:bodyPr vert="horz" lIns="91440" tIns="45720" rIns="91440" bIns="45720" rtlCol="0" anchor="b">
            <a:normAutofit/>
          </a:bodyPr>
          <a:lstStyle>
            <a:lvl1pPr marL="0" indent="0" algn="l" defTabSz="914400" rtl="0" eaLnBrk="1" latinLnBrk="0" hangingPunct="1">
              <a:lnSpc>
                <a:spcPct val="110000"/>
              </a:lnSpc>
              <a:spcBef>
                <a:spcPts val="1000"/>
              </a:spcBef>
              <a:buFont typeface="Arial" panose="020B0604020202020204" pitchFamily="34" charset="0"/>
              <a:buNone/>
              <a:defRPr sz="2400" b="1" kern="1200" cap="none" baseline="0">
                <a:solidFill>
                  <a:srgbClr val="007146"/>
                </a:solidFill>
                <a:latin typeface="Sofia Pro Soft Bold" panose="020B0000000000000000"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110000"/>
              </a:lnSpc>
              <a:spcBef>
                <a:spcPts val="500"/>
              </a:spcBef>
              <a:buFont typeface="Arial" panose="020B0604020202020204" pitchFamily="34" charset="0"/>
              <a:buNone/>
              <a:defRPr sz="2000" b="1"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1800" b="1"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1"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600" b="1"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l-NL" dirty="0">
                <a:solidFill>
                  <a:srgbClr val="4E826E"/>
                </a:solidFill>
              </a:rPr>
              <a:t>Info bereikt apotheker niet</a:t>
            </a:r>
            <a:endParaRPr lang="nl-BE" dirty="0">
              <a:solidFill>
                <a:srgbClr val="4E826E"/>
              </a:solidFill>
            </a:endParaRPr>
          </a:p>
        </p:txBody>
      </p:sp>
      <p:sp>
        <p:nvSpPr>
          <p:cNvPr id="22" name="Tijdelijke aanduiding voor inhoud 11">
            <a:extLst>
              <a:ext uri="{FF2B5EF4-FFF2-40B4-BE49-F238E27FC236}">
                <a16:creationId xmlns:a16="http://schemas.microsoft.com/office/drawing/2014/main" id="{8A415F58-92F0-9AFA-368F-14EB5815E075}"/>
              </a:ext>
            </a:extLst>
          </p:cNvPr>
          <p:cNvSpPr txBox="1">
            <a:spLocks/>
          </p:cNvSpPr>
          <p:nvPr/>
        </p:nvSpPr>
        <p:spPr>
          <a:xfrm>
            <a:off x="1115568" y="4889613"/>
            <a:ext cx="4937760" cy="169216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3600" b="1" dirty="0">
                <a:solidFill>
                  <a:schemeClr val="bg2"/>
                </a:solidFill>
              </a:rPr>
              <a:t>~25%</a:t>
            </a:r>
            <a:br>
              <a:rPr lang="nl-NL" dirty="0"/>
            </a:br>
            <a:r>
              <a:rPr lang="nl-NL" sz="1900" b="1" dirty="0">
                <a:solidFill>
                  <a:srgbClr val="4F4F4F"/>
                </a:solidFill>
              </a:rPr>
              <a:t>Slechts 1 op de 4 ontslag-medicatieschema’s bereikt de huisapotheker</a:t>
            </a:r>
            <a:endParaRPr lang="nl-BE" sz="1900" b="1" dirty="0">
              <a:solidFill>
                <a:srgbClr val="4F4F4F"/>
              </a:solidFill>
            </a:endParaRPr>
          </a:p>
        </p:txBody>
      </p:sp>
      <p:sp>
        <p:nvSpPr>
          <p:cNvPr id="23" name="Tijdelijke aanduiding voor tekst 12">
            <a:extLst>
              <a:ext uri="{FF2B5EF4-FFF2-40B4-BE49-F238E27FC236}">
                <a16:creationId xmlns:a16="http://schemas.microsoft.com/office/drawing/2014/main" id="{3355F496-58BC-EF03-440D-1331CF17413C}"/>
              </a:ext>
            </a:extLst>
          </p:cNvPr>
          <p:cNvSpPr txBox="1">
            <a:spLocks/>
          </p:cNvSpPr>
          <p:nvPr/>
        </p:nvSpPr>
        <p:spPr>
          <a:xfrm>
            <a:off x="6345936" y="4058575"/>
            <a:ext cx="4937760" cy="823912"/>
          </a:xfrm>
          <a:prstGeom prst="rect">
            <a:avLst/>
          </a:prstGeom>
        </p:spPr>
        <p:txBody>
          <a:bodyPr vert="horz" lIns="91440" tIns="45720" rIns="91440" bIns="45720" rtlCol="0" anchor="b">
            <a:normAutofit/>
          </a:bodyPr>
          <a:lstStyle>
            <a:lvl1pPr marL="0" indent="0" algn="l" defTabSz="914400" rtl="0" eaLnBrk="1" latinLnBrk="0" hangingPunct="1">
              <a:lnSpc>
                <a:spcPct val="110000"/>
              </a:lnSpc>
              <a:spcBef>
                <a:spcPts val="1000"/>
              </a:spcBef>
              <a:buFont typeface="Arial" panose="020B0604020202020204" pitchFamily="34" charset="0"/>
              <a:buNone/>
              <a:defRPr sz="2400" b="1" kern="1200" cap="none" baseline="0">
                <a:solidFill>
                  <a:srgbClr val="007146"/>
                </a:solidFill>
                <a:latin typeface="Sofia Pro Soft Bold" panose="020B0000000000000000"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110000"/>
              </a:lnSpc>
              <a:spcBef>
                <a:spcPts val="500"/>
              </a:spcBef>
              <a:buFont typeface="Arial" panose="020B0604020202020204" pitchFamily="34" charset="0"/>
              <a:buNone/>
              <a:defRPr sz="2000" b="1"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110000"/>
              </a:lnSpc>
              <a:spcBef>
                <a:spcPts val="500"/>
              </a:spcBef>
              <a:buFont typeface="Arial" panose="020B0604020202020204" pitchFamily="34" charset="0"/>
              <a:buNone/>
              <a:defRPr sz="1800" b="1"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l" defTabSz="914400" rtl="0" eaLnBrk="1" latinLnBrk="0" hangingPunct="1">
              <a:lnSpc>
                <a:spcPct val="110000"/>
              </a:lnSpc>
              <a:spcBef>
                <a:spcPts val="500"/>
              </a:spcBef>
              <a:buFont typeface="Arial" panose="020B0604020202020204" pitchFamily="34" charset="0"/>
              <a:buNone/>
              <a:defRPr sz="1600" b="1"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l" defTabSz="914400" rtl="0" eaLnBrk="1" latinLnBrk="0" hangingPunct="1">
              <a:lnSpc>
                <a:spcPct val="110000"/>
              </a:lnSpc>
              <a:spcBef>
                <a:spcPts val="500"/>
              </a:spcBef>
              <a:buFont typeface="Arial" panose="020B0604020202020204" pitchFamily="34" charset="0"/>
              <a:buNone/>
              <a:defRPr sz="1600" b="1"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nl-NL" dirty="0">
                <a:solidFill>
                  <a:srgbClr val="4E826E"/>
                </a:solidFill>
              </a:rPr>
              <a:t>Groene enveloppen</a:t>
            </a:r>
            <a:endParaRPr lang="nl-BE" dirty="0">
              <a:solidFill>
                <a:srgbClr val="4E826E"/>
              </a:solidFill>
            </a:endParaRPr>
          </a:p>
        </p:txBody>
      </p:sp>
      <p:sp>
        <p:nvSpPr>
          <p:cNvPr id="24" name="Tijdelijke aanduiding voor inhoud 13">
            <a:extLst>
              <a:ext uri="{FF2B5EF4-FFF2-40B4-BE49-F238E27FC236}">
                <a16:creationId xmlns:a16="http://schemas.microsoft.com/office/drawing/2014/main" id="{4F254E7E-4F4F-59F5-1152-4E7EFD61861C}"/>
              </a:ext>
            </a:extLst>
          </p:cNvPr>
          <p:cNvSpPr txBox="1">
            <a:spLocks/>
          </p:cNvSpPr>
          <p:nvPr/>
        </p:nvSpPr>
        <p:spPr>
          <a:xfrm>
            <a:off x="6345936" y="4889613"/>
            <a:ext cx="4937760" cy="1692162"/>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rgbClr val="00714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rgbClr val="AECA94"/>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sz="3900" b="1" dirty="0">
                <a:solidFill>
                  <a:schemeClr val="bg2"/>
                </a:solidFill>
              </a:rPr>
              <a:t>&gt; 16.000</a:t>
            </a:r>
          </a:p>
          <a:p>
            <a:pPr marL="0" indent="0" algn="ctr">
              <a:buFont typeface="Arial" panose="020B0604020202020204" pitchFamily="34" charset="0"/>
              <a:buNone/>
            </a:pPr>
            <a:r>
              <a:rPr lang="nl-NL" sz="1900" b="1" dirty="0">
                <a:solidFill>
                  <a:srgbClr val="4F4F4F"/>
                </a:solidFill>
              </a:rPr>
              <a:t>Aantal verdeelde groene enveloppen van juni 2020 tot mei 2025</a:t>
            </a:r>
            <a:endParaRPr lang="nl-BE" sz="1900" b="1" dirty="0">
              <a:solidFill>
                <a:srgbClr val="4F4F4F"/>
              </a:solidFill>
            </a:endParaRPr>
          </a:p>
        </p:txBody>
      </p:sp>
      <p:sp>
        <p:nvSpPr>
          <p:cNvPr id="25" name="Rechthoek: afgeronde hoeken 19">
            <a:extLst>
              <a:ext uri="{FF2B5EF4-FFF2-40B4-BE49-F238E27FC236}">
                <a16:creationId xmlns:a16="http://schemas.microsoft.com/office/drawing/2014/main" id="{530FD523-A6F7-B258-B529-B422D8BA0D24}"/>
              </a:ext>
            </a:extLst>
          </p:cNvPr>
          <p:cNvSpPr/>
          <p:nvPr/>
        </p:nvSpPr>
        <p:spPr>
          <a:xfrm>
            <a:off x="1115568" y="1638300"/>
            <a:ext cx="4980432" cy="2190750"/>
          </a:xfrm>
          <a:prstGeom prst="round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Rechthoek: afgeronde hoeken 21">
            <a:extLst>
              <a:ext uri="{FF2B5EF4-FFF2-40B4-BE49-F238E27FC236}">
                <a16:creationId xmlns:a16="http://schemas.microsoft.com/office/drawing/2014/main" id="{A990E0E0-01BC-96E0-E246-6AE9558A5751}"/>
              </a:ext>
            </a:extLst>
          </p:cNvPr>
          <p:cNvSpPr/>
          <p:nvPr/>
        </p:nvSpPr>
        <p:spPr>
          <a:xfrm>
            <a:off x="1094232" y="4400550"/>
            <a:ext cx="4980432" cy="2190750"/>
          </a:xfrm>
          <a:prstGeom prst="round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Rechthoek: afgeronde hoeken 22">
            <a:extLst>
              <a:ext uri="{FF2B5EF4-FFF2-40B4-BE49-F238E27FC236}">
                <a16:creationId xmlns:a16="http://schemas.microsoft.com/office/drawing/2014/main" id="{EB6E004D-D51D-6F24-0F35-A34D1E374094}"/>
              </a:ext>
            </a:extLst>
          </p:cNvPr>
          <p:cNvSpPr/>
          <p:nvPr/>
        </p:nvSpPr>
        <p:spPr>
          <a:xfrm>
            <a:off x="6345936" y="1638300"/>
            <a:ext cx="4980432" cy="2190750"/>
          </a:xfrm>
          <a:prstGeom prst="round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8" name="Rechthoek: afgeronde hoeken 23">
            <a:extLst>
              <a:ext uri="{FF2B5EF4-FFF2-40B4-BE49-F238E27FC236}">
                <a16:creationId xmlns:a16="http://schemas.microsoft.com/office/drawing/2014/main" id="{CC74D5B7-0582-52D5-AEEE-8D6643B0BEC2}"/>
              </a:ext>
            </a:extLst>
          </p:cNvPr>
          <p:cNvSpPr/>
          <p:nvPr/>
        </p:nvSpPr>
        <p:spPr>
          <a:xfrm>
            <a:off x="6345936" y="4400549"/>
            <a:ext cx="4980432" cy="2188351"/>
          </a:xfrm>
          <a:prstGeom prst="round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9" name="Tijdelijke aanduiding voor tekst 12">
            <a:extLst>
              <a:ext uri="{FF2B5EF4-FFF2-40B4-BE49-F238E27FC236}">
                <a16:creationId xmlns:a16="http://schemas.microsoft.com/office/drawing/2014/main" id="{B1B17B40-0050-2C6D-FB9C-AC47CA31DADB}"/>
              </a:ext>
            </a:extLst>
          </p:cNvPr>
          <p:cNvSpPr txBox="1">
            <a:spLocks/>
          </p:cNvSpPr>
          <p:nvPr/>
        </p:nvSpPr>
        <p:spPr>
          <a:xfrm>
            <a:off x="6345936" y="1692872"/>
            <a:ext cx="4937760" cy="823912"/>
          </a:xfrm>
          <a:prstGeom prst="rect">
            <a:avLst/>
          </a:prstGeom>
        </p:spPr>
        <p:txBody>
          <a:bodyPr>
            <a:normAutofit/>
          </a:bodyPr>
          <a:lstStyle>
            <a:lvl1pPr marL="228594" indent="-228594" algn="l" defTabSz="914377" rtl="0" eaLnBrk="1" latinLnBrk="0" hangingPunct="1">
              <a:lnSpc>
                <a:spcPct val="110000"/>
              </a:lnSpc>
              <a:spcBef>
                <a:spcPts val="1000"/>
              </a:spcBef>
              <a:buClr>
                <a:srgbClr val="4E826E"/>
              </a:buClr>
              <a:buSzPct val="120000"/>
              <a:buFont typeface="Arial" panose="020B0604020202020204" pitchFamily="34" charset="0"/>
              <a:buChar char="•"/>
              <a:defRPr sz="2800" b="1" kern="1200">
                <a:solidFill>
                  <a:srgbClr val="807F83"/>
                </a:solidFill>
                <a:latin typeface="Open Sans" pitchFamily="2" charset="0"/>
                <a:ea typeface="Open Sans" pitchFamily="2" charset="0"/>
                <a:cs typeface="Open Sans" pitchFamily="2" charset="0"/>
              </a:defRPr>
            </a:lvl1pPr>
            <a:lvl2pPr marL="685783" indent="-228594" algn="l" defTabSz="914377" rtl="0" eaLnBrk="1" latinLnBrk="0" hangingPunct="1">
              <a:lnSpc>
                <a:spcPct val="110000"/>
              </a:lnSpc>
              <a:spcBef>
                <a:spcPts val="500"/>
              </a:spcBef>
              <a:buSzPct val="90000"/>
              <a:buFont typeface="Arial" panose="020B0604020202020204" pitchFamily="34" charset="0"/>
              <a:buChar char="•"/>
              <a:defRPr sz="2400" kern="1200">
                <a:solidFill>
                  <a:srgbClr val="807F83"/>
                </a:solidFill>
                <a:latin typeface="Open Sans" panose="020B0606030504020204" pitchFamily="34" charset="0"/>
                <a:ea typeface="Open Sans" panose="020B0606030504020204" pitchFamily="34" charset="0"/>
                <a:cs typeface="Open Sans" panose="020B0606030504020204" pitchFamily="34" charset="0"/>
              </a:defRPr>
            </a:lvl2pPr>
            <a:lvl3pPr marL="1142971" indent="-228594" algn="l" defTabSz="914377" rtl="0" eaLnBrk="1" latinLnBrk="0" hangingPunct="1">
              <a:lnSpc>
                <a:spcPct val="110000"/>
              </a:lnSpc>
              <a:spcBef>
                <a:spcPts val="500"/>
              </a:spcBef>
              <a:buSzPct val="90000"/>
              <a:buFont typeface="Arial" panose="020B0604020202020204" pitchFamily="34" charset="0"/>
              <a:buChar char="•"/>
              <a:defRPr sz="2000" kern="1200">
                <a:solidFill>
                  <a:srgbClr val="4E826E"/>
                </a:solidFill>
                <a:latin typeface="Open Sans" panose="020B0606030504020204" pitchFamily="34" charset="0"/>
                <a:ea typeface="Open Sans" panose="020B0606030504020204" pitchFamily="34" charset="0"/>
                <a:cs typeface="Open Sans" panose="020B0606030504020204" pitchFamily="34" charset="0"/>
              </a:defRPr>
            </a:lvl3pPr>
            <a:lvl4pPr marL="1600160"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4pPr>
            <a:lvl5pPr marL="2057349" indent="-228594" algn="l" defTabSz="914377" rtl="0" eaLnBrk="1" latinLnBrk="0" hangingPunct="1">
              <a:lnSpc>
                <a:spcPct val="110000"/>
              </a:lnSpc>
              <a:spcBef>
                <a:spcPts val="500"/>
              </a:spcBef>
              <a:buSzPct val="90000"/>
              <a:buFont typeface="Arial" panose="020B0604020202020204" pitchFamily="34" charset="0"/>
              <a:buChar char="•"/>
              <a:defRPr sz="1800" kern="1200">
                <a:solidFill>
                  <a:srgbClr val="76AE43"/>
                </a:solidFill>
                <a:latin typeface="Open Sans" panose="020B0606030504020204" pitchFamily="34" charset="0"/>
                <a:ea typeface="Open Sans" panose="020B0606030504020204" pitchFamily="34" charset="0"/>
                <a:cs typeface="Open Sans" panose="020B0606030504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sz="2400" dirty="0">
                <a:solidFill>
                  <a:srgbClr val="4E826E"/>
                </a:solidFill>
              </a:rPr>
              <a:t>Vermijdbare incidenten</a:t>
            </a:r>
            <a:endParaRPr lang="nl-BE" sz="2400" dirty="0">
              <a:solidFill>
                <a:srgbClr val="4E826E"/>
              </a:solidFill>
            </a:endParaRPr>
          </a:p>
        </p:txBody>
      </p:sp>
    </p:spTree>
    <p:extLst>
      <p:ext uri="{BB962C8B-B14F-4D97-AF65-F5344CB8AC3E}">
        <p14:creationId xmlns:p14="http://schemas.microsoft.com/office/powerpoint/2010/main" val="4182468726"/>
      </p:ext>
    </p:extLst>
  </p:cSld>
  <p:clrMapOvr>
    <a:masterClrMapping/>
  </p:clrMapOvr>
</p:sld>
</file>

<file path=ppt/theme/theme1.xml><?xml version="1.0" encoding="utf-8"?>
<a:theme xmlns:a="http://schemas.openxmlformats.org/drawingml/2006/main" name="Template VAN 2">
  <a:themeElements>
    <a:clrScheme name="Aangepast 1">
      <a:dk1>
        <a:srgbClr val="008A5E"/>
      </a:dk1>
      <a:lt1>
        <a:srgbClr val="FFFFFF"/>
      </a:lt1>
      <a:dk2>
        <a:srgbClr val="807F83"/>
      </a:dk2>
      <a:lt2>
        <a:srgbClr val="6FC167"/>
      </a:lt2>
      <a:accent1>
        <a:srgbClr val="008A5E"/>
      </a:accent1>
      <a:accent2>
        <a:srgbClr val="807F83"/>
      </a:accent2>
      <a:accent3>
        <a:srgbClr val="6FC167"/>
      </a:accent3>
      <a:accent4>
        <a:srgbClr val="FFFFFF"/>
      </a:accent4>
      <a:accent5>
        <a:srgbClr val="000000"/>
      </a:accent5>
      <a:accent6>
        <a:srgbClr val="D8D8D8"/>
      </a:accent6>
      <a:hlink>
        <a:srgbClr val="008A5E"/>
      </a:hlink>
      <a:folHlink>
        <a:srgbClr val="008A5E"/>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VAN 2" id="{7634CD7A-2A47-40EC-A28C-464BF0AB3872}" vid="{4BE95B14-8696-417C-B8AA-1BA1EBF4DB08}"/>
    </a:ext>
  </a:extLst>
</a:theme>
</file>

<file path=ppt/theme/theme2.xml><?xml version="1.0" encoding="utf-8"?>
<a:theme xmlns:a="http://schemas.openxmlformats.org/drawingml/2006/main" name="2_AccentBoxVTI">
  <a:themeElements>
    <a:clrScheme name="Aangepast 1">
      <a:dk1>
        <a:srgbClr val="008A5E"/>
      </a:dk1>
      <a:lt1>
        <a:srgbClr val="FFFFFF"/>
      </a:lt1>
      <a:dk2>
        <a:srgbClr val="807F83"/>
      </a:dk2>
      <a:lt2>
        <a:srgbClr val="6FC167"/>
      </a:lt2>
      <a:accent1>
        <a:srgbClr val="008A5E"/>
      </a:accent1>
      <a:accent2>
        <a:srgbClr val="807F83"/>
      </a:accent2>
      <a:accent3>
        <a:srgbClr val="6FC167"/>
      </a:accent3>
      <a:accent4>
        <a:srgbClr val="FFFFFF"/>
      </a:accent4>
      <a:accent5>
        <a:srgbClr val="000000"/>
      </a:accent5>
      <a:accent6>
        <a:srgbClr val="D8D8D8"/>
      </a:accent6>
      <a:hlink>
        <a:srgbClr val="008A5E"/>
      </a:hlink>
      <a:folHlink>
        <a:srgbClr val="008A5E"/>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aseproject xmlns="783f7ff5-2ad6-4f2d-a6f5-530bd669fe99" xsi:nil="true"/>
    <TaxCatchAll xmlns="663fae0a-8a2e-4500-bb5b-604506a00b66" xsi:nil="true"/>
    <lcf76f155ced4ddcb4097134ff3c332f xmlns="783f7ff5-2ad6-4f2d-a6f5-530bd669fe9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2ED510E100FC645883A2DC045FAF6E5" ma:contentTypeVersion="19" ma:contentTypeDescription="Een nieuw document maken." ma:contentTypeScope="" ma:versionID="578bb18f47bcca92d2533c8cfbd28654">
  <xsd:schema xmlns:xsd="http://www.w3.org/2001/XMLSchema" xmlns:xs="http://www.w3.org/2001/XMLSchema" xmlns:p="http://schemas.microsoft.com/office/2006/metadata/properties" xmlns:ns2="783f7ff5-2ad6-4f2d-a6f5-530bd669fe99" xmlns:ns3="663fae0a-8a2e-4500-bb5b-604506a00b66" targetNamespace="http://schemas.microsoft.com/office/2006/metadata/properties" ma:root="true" ma:fieldsID="176af86e27a5b56dc4eca53d74271ec5" ns2:_="" ns3:_="">
    <xsd:import namespace="783f7ff5-2ad6-4f2d-a6f5-530bd669fe99"/>
    <xsd:import namespace="663fae0a-8a2e-4500-bb5b-604506a00b6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Faseproje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3f7ff5-2ad6-4f2d-a6f5-530bd669fe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e1579104-2989-4ab2-919b-dd96e910745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aseproject" ma:index="26" nillable="true" ma:displayName="Fase project" ma:format="Dropdown" ma:internalName="Faseproject">
      <xsd:simpleType>
        <xsd:union memberTypes="dms:Text">
          <xsd:simpleType>
            <xsd:restriction base="dms:Choice">
              <xsd:enumeration value="Keuze 1"/>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63fae0a-8a2e-4500-bb5b-604506a00b66"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73ed676-8c9d-4a93-b868-6eb93ae3125f}" ma:internalName="TaxCatchAll" ma:showField="CatchAllData" ma:web="663fae0a-8a2e-4500-bb5b-604506a00b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BA0B7D-0990-4F56-9B3B-8DF3CC1E442E}">
  <ds:schemaRefs>
    <ds:schemaRef ds:uri="http://www.w3.org/XML/1998/namespace"/>
    <ds:schemaRef ds:uri="http://purl.org/dc/terms/"/>
    <ds:schemaRef ds:uri="http://schemas.microsoft.com/office/2006/metadata/properties"/>
    <ds:schemaRef ds:uri="http://schemas.microsoft.com/office/2006/documentManagement/types"/>
    <ds:schemaRef ds:uri="783f7ff5-2ad6-4f2d-a6f5-530bd669fe99"/>
    <ds:schemaRef ds:uri="http://purl.org/dc/elements/1.1/"/>
    <ds:schemaRef ds:uri="663fae0a-8a2e-4500-bb5b-604506a00b66"/>
    <ds:schemaRef ds:uri="http://schemas.openxmlformats.org/package/2006/metadata/core-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F1A2EBF3-A7F2-47B2-A0BB-0299FECF11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3f7ff5-2ad6-4f2d-a6f5-530bd669fe99"/>
    <ds:schemaRef ds:uri="663fae0a-8a2e-4500-bb5b-604506a00b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BCDCB9-541E-4042-9546-A248615747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TotalTime>
  <Words>1336</Words>
  <Application>Microsoft Office PowerPoint</Application>
  <PresentationFormat>Widescreen</PresentationFormat>
  <Paragraphs>149</Paragraphs>
  <Slides>25</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Arial</vt:lpstr>
      <vt:lpstr>Avenir Next LT Pro</vt:lpstr>
      <vt:lpstr>Calibri</vt:lpstr>
      <vt:lpstr>Open Sans</vt:lpstr>
      <vt:lpstr>Open Sans Extrabold</vt:lpstr>
      <vt:lpstr>Wingdings</vt:lpstr>
      <vt:lpstr>Template VAN 2</vt:lpstr>
      <vt:lpstr>2_AccentBoxVTI</vt:lpstr>
      <vt:lpstr>PowerPoint Presentation</vt:lpstr>
      <vt:lpstr>Agenda</vt:lpstr>
      <vt:lpstr>PowerPoint Presentation</vt:lpstr>
      <vt:lpstr>Wat is transmurale zorg?</vt:lpstr>
      <vt:lpstr>Waarom is dit belangrijk?</vt:lpstr>
      <vt:lpstr>Belgische context – een uitdaging</vt:lpstr>
      <vt:lpstr>Doel van dit pakket</vt:lpstr>
      <vt:lpstr>Casus – Georges </vt:lpstr>
      <vt:lpstr>Enkele cijfers</vt:lpstr>
      <vt:lpstr>De groene enveloppe </vt:lpstr>
      <vt:lpstr>Communicatie enkel op papier?</vt:lpstr>
      <vt:lpstr>De rol van de apotheker </vt:lpstr>
      <vt:lpstr>De rol van de apotheker (2)</vt:lpstr>
      <vt:lpstr>Belang van medicatiereconciliatie</vt:lpstr>
      <vt:lpstr>PowerPoint Presentation</vt:lpstr>
      <vt:lpstr>Inventarisatie van de knelpunten </vt:lpstr>
      <vt:lpstr>Casus – Georges </vt:lpstr>
      <vt:lpstr>Clusteren van de geïdentificeerde knelpunten</vt:lpstr>
      <vt:lpstr>PowerPoint Presentation</vt:lpstr>
      <vt:lpstr>Brainstorm oplossingen</vt:lpstr>
      <vt:lpstr>Casus – Georges </vt:lpstr>
      <vt:lpstr>PowerPoint Presentation</vt:lpstr>
      <vt:lpstr>Actieplan opmaken</vt:lpstr>
      <vt:lpstr>Samenvatting</vt:lpstr>
      <vt:lpstr>Bedankt voor jullie deelname!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Verrue</dc:creator>
  <cp:lastModifiedBy>Dennis Amsters</cp:lastModifiedBy>
  <cp:revision>2</cp:revision>
  <dcterms:created xsi:type="dcterms:W3CDTF">2025-07-30T13:15:31Z</dcterms:created>
  <dcterms:modified xsi:type="dcterms:W3CDTF">2026-08-05T20:10:17Z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0x010100D2ED510E100FC645883A2DC045FAF6E5</vt:lpwstr>
  </property>
  <property fmtid="{D5CDD505-2E9C-101B-9397-08002B2CF9AE}" pid="3" name="MediaServiceImageTags">
    <vt:lpwstr/>
  </property>
</Properties>
</file>