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</p:sldMasterIdLst>
  <p:notesMasterIdLst>
    <p:notesMasterId r:id="rId19"/>
  </p:notesMasterIdLst>
  <p:handoutMasterIdLst>
    <p:handoutMasterId r:id="rId20"/>
  </p:handoutMasterIdLst>
  <p:sldIdLst>
    <p:sldId id="302" r:id="rId5"/>
    <p:sldId id="309" r:id="rId6"/>
    <p:sldId id="310" r:id="rId7"/>
    <p:sldId id="311" r:id="rId8"/>
    <p:sldId id="312" r:id="rId9"/>
    <p:sldId id="313" r:id="rId10"/>
    <p:sldId id="308" r:id="rId11"/>
    <p:sldId id="303" r:id="rId12"/>
    <p:sldId id="306" r:id="rId13"/>
    <p:sldId id="314" r:id="rId14"/>
    <p:sldId id="330" r:id="rId15"/>
    <p:sldId id="331" r:id="rId16"/>
    <p:sldId id="332" r:id="rId17"/>
    <p:sldId id="333" r:id="rId18"/>
  </p:sldIdLst>
  <p:sldSz cx="12192000" cy="6858000"/>
  <p:notesSz cx="6858000" cy="9144000"/>
  <p:custDataLst>
    <p:tags r:id="rId21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E43"/>
    <a:srgbClr val="FFFFCC"/>
    <a:srgbClr val="007146"/>
    <a:srgbClr val="E5F1EC"/>
    <a:srgbClr val="807F83"/>
    <a:srgbClr val="AECA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6D5A25-2D4B-45F5-B3FB-01DFC292867B}" v="112" dt="2023-10-16T09:52:10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257" autoAdjust="0"/>
  </p:normalViewPr>
  <p:slideViewPr>
    <p:cSldViewPr snapToGrid="0">
      <p:cViewPr varScale="1">
        <p:scale>
          <a:sx n="149" d="100"/>
          <a:sy n="149" d="100"/>
        </p:scale>
        <p:origin x="744" y="-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19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146"/>
                </a:solidFill>
                <a:latin typeface="+mn-lt"/>
                <a:ea typeface="+mn-ea"/>
                <a:cs typeface="+mn-cs"/>
              </a:defRPr>
            </a:pPr>
            <a:r>
              <a:rPr lang="nl-BE" sz="1800" b="1" dirty="0">
                <a:solidFill>
                  <a:srgbClr val="007146"/>
                </a:solidFill>
              </a:rPr>
              <a:t>Hoeveel covid-19-vaccinaties per apotheker per </a:t>
            </a:r>
            <a:r>
              <a:rPr lang="nl-BE" sz="1800" b="1" dirty="0" err="1">
                <a:solidFill>
                  <a:srgbClr val="007146"/>
                </a:solidFill>
              </a:rPr>
              <a:t>vaccinatiedag</a:t>
            </a:r>
            <a:r>
              <a:rPr lang="nl-BE" sz="1800" b="1" dirty="0">
                <a:solidFill>
                  <a:srgbClr val="007146"/>
                </a:solidFill>
              </a:rPr>
              <a:t>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7146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Blad1!$K$6257:$K$6270</c:f>
              <c:strCache>
                <c:ptCount val="14"/>
                <c:pt idx="0">
                  <c:v> 1 - 9</c:v>
                </c:pt>
                <c:pt idx="1">
                  <c:v> 10 - 19</c:v>
                </c:pt>
                <c:pt idx="2">
                  <c:v> 20 - 29</c:v>
                </c:pt>
                <c:pt idx="3">
                  <c:v> 30 - 39</c:v>
                </c:pt>
                <c:pt idx="4">
                  <c:v> 40 - 49</c:v>
                </c:pt>
                <c:pt idx="5">
                  <c:v> 50 - 59</c:v>
                </c:pt>
                <c:pt idx="6">
                  <c:v> 60 - 69</c:v>
                </c:pt>
                <c:pt idx="7">
                  <c:v> 70 - 79</c:v>
                </c:pt>
                <c:pt idx="8">
                  <c:v> 80 - 89</c:v>
                </c:pt>
                <c:pt idx="9">
                  <c:v> 90 - 99</c:v>
                </c:pt>
                <c:pt idx="10">
                  <c:v> 100 - 109</c:v>
                </c:pt>
                <c:pt idx="11">
                  <c:v> 110 - 119</c:v>
                </c:pt>
                <c:pt idx="12">
                  <c:v> 130 - 139</c:v>
                </c:pt>
                <c:pt idx="13">
                  <c:v> 190 - 199</c:v>
                </c:pt>
              </c:strCache>
            </c:strRef>
          </c:cat>
          <c:val>
            <c:numRef>
              <c:f>Blad1!$L$6257:$L$6270</c:f>
              <c:numCache>
                <c:formatCode>General</c:formatCode>
                <c:ptCount val="14"/>
                <c:pt idx="0">
                  <c:v>1083</c:v>
                </c:pt>
                <c:pt idx="1">
                  <c:v>1071</c:v>
                </c:pt>
                <c:pt idx="2">
                  <c:v>781</c:v>
                </c:pt>
                <c:pt idx="3">
                  <c:v>298</c:v>
                </c:pt>
                <c:pt idx="4">
                  <c:v>177</c:v>
                </c:pt>
                <c:pt idx="5">
                  <c:v>74</c:v>
                </c:pt>
                <c:pt idx="6">
                  <c:v>48</c:v>
                </c:pt>
                <c:pt idx="7">
                  <c:v>24</c:v>
                </c:pt>
                <c:pt idx="8">
                  <c:v>16</c:v>
                </c:pt>
                <c:pt idx="9">
                  <c:v>7</c:v>
                </c:pt>
                <c:pt idx="10">
                  <c:v>5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6-4BEA-868F-3653B4BFE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8114735"/>
        <c:axId val="1455115791"/>
      </c:barChart>
      <c:catAx>
        <c:axId val="149811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146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455115791"/>
        <c:crosses val="autoZero"/>
        <c:auto val="1"/>
        <c:lblAlgn val="ctr"/>
        <c:lblOffset val="100"/>
        <c:noMultiLvlLbl val="0"/>
      </c:catAx>
      <c:valAx>
        <c:axId val="145511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7146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498114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66A96-A70B-4FC8-960A-24A9BA73B7A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315F15F-D1EE-4B42-95C6-D16A6E15F11C}">
      <dgm:prSet phldrT="[Tekst]" custT="1"/>
      <dgm:spPr/>
      <dgm:t>
        <a:bodyPr/>
        <a:lstStyle/>
        <a:p>
          <a:r>
            <a:rPr lang="nl-BE" sz="3100" dirty="0"/>
            <a:t>Covid-19: </a:t>
          </a:r>
          <a:r>
            <a:rPr lang="nl-BE" sz="1800" dirty="0"/>
            <a:t>vanaf september</a:t>
          </a:r>
          <a:endParaRPr lang="nl-BE" sz="3100" dirty="0"/>
        </a:p>
      </dgm:t>
    </dgm:pt>
    <dgm:pt modelId="{82968379-23F9-44B6-9296-79AF9A2D735A}" type="parTrans" cxnId="{393CD12F-F12A-4A3B-965B-EC94CF9797B4}">
      <dgm:prSet/>
      <dgm:spPr/>
      <dgm:t>
        <a:bodyPr/>
        <a:lstStyle/>
        <a:p>
          <a:endParaRPr lang="nl-BE"/>
        </a:p>
      </dgm:t>
    </dgm:pt>
    <dgm:pt modelId="{C6783BD9-3950-4C43-9E35-3AAF8B972879}" type="sibTrans" cxnId="{393CD12F-F12A-4A3B-965B-EC94CF9797B4}">
      <dgm:prSet/>
      <dgm:spPr/>
      <dgm:t>
        <a:bodyPr/>
        <a:lstStyle/>
        <a:p>
          <a:endParaRPr lang="nl-BE"/>
        </a:p>
      </dgm:t>
    </dgm:pt>
    <dgm:pt modelId="{10709CA1-A489-4B96-85D3-C42B836D9A26}">
      <dgm:prSet phldrT="[Tekst]" custT="1"/>
      <dgm:spPr/>
      <dgm:t>
        <a:bodyPr/>
        <a:lstStyle/>
        <a:p>
          <a:r>
            <a:rPr lang="nl-BE" sz="3100" dirty="0"/>
            <a:t>Griep en covid-19: </a:t>
          </a:r>
          <a:r>
            <a:rPr lang="nl-BE" sz="1800" dirty="0"/>
            <a:t>vanaf 15 oktober</a:t>
          </a:r>
          <a:endParaRPr lang="nl-BE" sz="3100" dirty="0"/>
        </a:p>
      </dgm:t>
    </dgm:pt>
    <dgm:pt modelId="{824D140C-9547-44E6-9940-DBA3E55FE044}" type="parTrans" cxnId="{3BF9275E-F0D3-4124-9870-81B5147B989D}">
      <dgm:prSet/>
      <dgm:spPr/>
      <dgm:t>
        <a:bodyPr/>
        <a:lstStyle/>
        <a:p>
          <a:endParaRPr lang="nl-BE"/>
        </a:p>
      </dgm:t>
    </dgm:pt>
    <dgm:pt modelId="{8D5A21D4-CEFC-4CBA-8AEC-E695A3EEA38A}" type="sibTrans" cxnId="{3BF9275E-F0D3-4124-9870-81B5147B989D}">
      <dgm:prSet/>
      <dgm:spPr/>
      <dgm:t>
        <a:bodyPr/>
        <a:lstStyle/>
        <a:p>
          <a:endParaRPr lang="nl-BE"/>
        </a:p>
      </dgm:t>
    </dgm:pt>
    <dgm:pt modelId="{9A5E0384-82B8-4FD4-B130-72C9018AAAF1}">
      <dgm:prSet phldrT="[Tekst]"/>
      <dgm:spPr/>
      <dgm:t>
        <a:bodyPr/>
        <a:lstStyle/>
        <a:p>
          <a:r>
            <a:rPr lang="nl-BE" dirty="0"/>
            <a:t>Griep</a:t>
          </a:r>
        </a:p>
      </dgm:t>
    </dgm:pt>
    <dgm:pt modelId="{16BC934F-9A87-473F-9CE4-E6E56C039293}" type="parTrans" cxnId="{0B832A82-88F6-4D21-A9B3-F7A278840BEB}">
      <dgm:prSet/>
      <dgm:spPr/>
      <dgm:t>
        <a:bodyPr/>
        <a:lstStyle/>
        <a:p>
          <a:endParaRPr lang="nl-BE"/>
        </a:p>
      </dgm:t>
    </dgm:pt>
    <dgm:pt modelId="{2DEF1ECD-1E6A-4A14-BA85-29433EEB3C51}" type="sibTrans" cxnId="{0B832A82-88F6-4D21-A9B3-F7A278840BEB}">
      <dgm:prSet/>
      <dgm:spPr/>
      <dgm:t>
        <a:bodyPr/>
        <a:lstStyle/>
        <a:p>
          <a:endParaRPr lang="nl-BE"/>
        </a:p>
      </dgm:t>
    </dgm:pt>
    <dgm:pt modelId="{A30CB80A-9D15-4A31-9864-D1FFD6790213}" type="pres">
      <dgm:prSet presAssocID="{59A66A96-A70B-4FC8-960A-24A9BA73B7A0}" presName="CompostProcess" presStyleCnt="0">
        <dgm:presLayoutVars>
          <dgm:dir/>
          <dgm:resizeHandles val="exact"/>
        </dgm:presLayoutVars>
      </dgm:prSet>
      <dgm:spPr/>
    </dgm:pt>
    <dgm:pt modelId="{212D0CE6-A1F3-40DA-960D-435271A45A99}" type="pres">
      <dgm:prSet presAssocID="{59A66A96-A70B-4FC8-960A-24A9BA73B7A0}" presName="arrow" presStyleLbl="bgShp" presStyleIdx="0" presStyleCnt="1"/>
      <dgm:spPr/>
    </dgm:pt>
    <dgm:pt modelId="{1EBF7458-049F-4CFA-8626-B6CE00D5F8F4}" type="pres">
      <dgm:prSet presAssocID="{59A66A96-A70B-4FC8-960A-24A9BA73B7A0}" presName="linearProcess" presStyleCnt="0"/>
      <dgm:spPr/>
    </dgm:pt>
    <dgm:pt modelId="{32C33D69-F240-462D-B3F4-02FD0E2DA8D9}" type="pres">
      <dgm:prSet presAssocID="{3315F15F-D1EE-4B42-95C6-D16A6E15F11C}" presName="textNode" presStyleLbl="node1" presStyleIdx="0" presStyleCnt="3">
        <dgm:presLayoutVars>
          <dgm:bulletEnabled val="1"/>
        </dgm:presLayoutVars>
      </dgm:prSet>
      <dgm:spPr/>
    </dgm:pt>
    <dgm:pt modelId="{66164F97-C377-410C-AE6D-F99EB1284931}" type="pres">
      <dgm:prSet presAssocID="{C6783BD9-3950-4C43-9E35-3AAF8B972879}" presName="sibTrans" presStyleCnt="0"/>
      <dgm:spPr/>
    </dgm:pt>
    <dgm:pt modelId="{DE5DD416-FD9F-4D8D-905F-2BB217ECB566}" type="pres">
      <dgm:prSet presAssocID="{10709CA1-A489-4B96-85D3-C42B836D9A26}" presName="textNode" presStyleLbl="node1" presStyleIdx="1" presStyleCnt="3">
        <dgm:presLayoutVars>
          <dgm:bulletEnabled val="1"/>
        </dgm:presLayoutVars>
      </dgm:prSet>
      <dgm:spPr/>
    </dgm:pt>
    <dgm:pt modelId="{8EBD8162-1C6A-4194-9BEB-C6B1D54606EB}" type="pres">
      <dgm:prSet presAssocID="{8D5A21D4-CEFC-4CBA-8AEC-E695A3EEA38A}" presName="sibTrans" presStyleCnt="0"/>
      <dgm:spPr/>
    </dgm:pt>
    <dgm:pt modelId="{808FA550-827A-463D-A72D-B5846A481C55}" type="pres">
      <dgm:prSet presAssocID="{9A5E0384-82B8-4FD4-B130-72C9018AAAF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3D6E712-7937-42E5-9EE8-F7861996D3C5}" type="presOf" srcId="{9A5E0384-82B8-4FD4-B130-72C9018AAAF1}" destId="{808FA550-827A-463D-A72D-B5846A481C55}" srcOrd="0" destOrd="0" presId="urn:microsoft.com/office/officeart/2005/8/layout/hProcess9"/>
    <dgm:cxn modelId="{F02B0827-5E68-42FE-951C-472ED550D12D}" type="presOf" srcId="{59A66A96-A70B-4FC8-960A-24A9BA73B7A0}" destId="{A30CB80A-9D15-4A31-9864-D1FFD6790213}" srcOrd="0" destOrd="0" presId="urn:microsoft.com/office/officeart/2005/8/layout/hProcess9"/>
    <dgm:cxn modelId="{393CD12F-F12A-4A3B-965B-EC94CF9797B4}" srcId="{59A66A96-A70B-4FC8-960A-24A9BA73B7A0}" destId="{3315F15F-D1EE-4B42-95C6-D16A6E15F11C}" srcOrd="0" destOrd="0" parTransId="{82968379-23F9-44B6-9296-79AF9A2D735A}" sibTransId="{C6783BD9-3950-4C43-9E35-3AAF8B972879}"/>
    <dgm:cxn modelId="{3BF9275E-F0D3-4124-9870-81B5147B989D}" srcId="{59A66A96-A70B-4FC8-960A-24A9BA73B7A0}" destId="{10709CA1-A489-4B96-85D3-C42B836D9A26}" srcOrd="1" destOrd="0" parTransId="{824D140C-9547-44E6-9940-DBA3E55FE044}" sibTransId="{8D5A21D4-CEFC-4CBA-8AEC-E695A3EEA38A}"/>
    <dgm:cxn modelId="{E5CDE242-BCFB-4AC8-83E6-D6691CE236BF}" type="presOf" srcId="{3315F15F-D1EE-4B42-95C6-D16A6E15F11C}" destId="{32C33D69-F240-462D-B3F4-02FD0E2DA8D9}" srcOrd="0" destOrd="0" presId="urn:microsoft.com/office/officeart/2005/8/layout/hProcess9"/>
    <dgm:cxn modelId="{351D3A7E-CD95-4FDD-A05D-CA91C2ACDB20}" type="presOf" srcId="{10709CA1-A489-4B96-85D3-C42B836D9A26}" destId="{DE5DD416-FD9F-4D8D-905F-2BB217ECB566}" srcOrd="0" destOrd="0" presId="urn:microsoft.com/office/officeart/2005/8/layout/hProcess9"/>
    <dgm:cxn modelId="{0B832A82-88F6-4D21-A9B3-F7A278840BEB}" srcId="{59A66A96-A70B-4FC8-960A-24A9BA73B7A0}" destId="{9A5E0384-82B8-4FD4-B130-72C9018AAAF1}" srcOrd="2" destOrd="0" parTransId="{16BC934F-9A87-473F-9CE4-E6E56C039293}" sibTransId="{2DEF1ECD-1E6A-4A14-BA85-29433EEB3C51}"/>
    <dgm:cxn modelId="{A32B1608-1640-4841-A78D-89A7E01E163A}" type="presParOf" srcId="{A30CB80A-9D15-4A31-9864-D1FFD6790213}" destId="{212D0CE6-A1F3-40DA-960D-435271A45A99}" srcOrd="0" destOrd="0" presId="urn:microsoft.com/office/officeart/2005/8/layout/hProcess9"/>
    <dgm:cxn modelId="{4F69AC1A-507B-483C-8A63-ADDF9304D8D2}" type="presParOf" srcId="{A30CB80A-9D15-4A31-9864-D1FFD6790213}" destId="{1EBF7458-049F-4CFA-8626-B6CE00D5F8F4}" srcOrd="1" destOrd="0" presId="urn:microsoft.com/office/officeart/2005/8/layout/hProcess9"/>
    <dgm:cxn modelId="{AC83AE19-51B9-4E01-9E89-B89AA3239D15}" type="presParOf" srcId="{1EBF7458-049F-4CFA-8626-B6CE00D5F8F4}" destId="{32C33D69-F240-462D-B3F4-02FD0E2DA8D9}" srcOrd="0" destOrd="0" presId="urn:microsoft.com/office/officeart/2005/8/layout/hProcess9"/>
    <dgm:cxn modelId="{041BE442-E3C9-4C4A-B459-24A0BF2CBF23}" type="presParOf" srcId="{1EBF7458-049F-4CFA-8626-B6CE00D5F8F4}" destId="{66164F97-C377-410C-AE6D-F99EB1284931}" srcOrd="1" destOrd="0" presId="urn:microsoft.com/office/officeart/2005/8/layout/hProcess9"/>
    <dgm:cxn modelId="{F981E175-C2BE-4653-AF91-5BA43C0383DF}" type="presParOf" srcId="{1EBF7458-049F-4CFA-8626-B6CE00D5F8F4}" destId="{DE5DD416-FD9F-4D8D-905F-2BB217ECB566}" srcOrd="2" destOrd="0" presId="urn:microsoft.com/office/officeart/2005/8/layout/hProcess9"/>
    <dgm:cxn modelId="{A0F4CD3C-E6C9-4909-8361-1E58CDB97942}" type="presParOf" srcId="{1EBF7458-049F-4CFA-8626-B6CE00D5F8F4}" destId="{8EBD8162-1C6A-4194-9BEB-C6B1D54606EB}" srcOrd="3" destOrd="0" presId="urn:microsoft.com/office/officeart/2005/8/layout/hProcess9"/>
    <dgm:cxn modelId="{F68CB5BA-D77F-42A6-A6DD-B4F7D94BE029}" type="presParOf" srcId="{1EBF7458-049F-4CFA-8626-B6CE00D5F8F4}" destId="{808FA550-827A-463D-A72D-B5846A481C5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D0CE6-A1F3-40DA-960D-435271A45A99}">
      <dsp:nvSpPr>
        <dsp:cNvPr id="0" name=""/>
        <dsp:cNvSpPr/>
      </dsp:nvSpPr>
      <dsp:spPr>
        <a:xfrm>
          <a:off x="592045" y="0"/>
          <a:ext cx="6709848" cy="51752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33D69-F240-462D-B3F4-02FD0E2DA8D9}">
      <dsp:nvSpPr>
        <dsp:cNvPr id="0" name=""/>
        <dsp:cNvSpPr/>
      </dsp:nvSpPr>
      <dsp:spPr>
        <a:xfrm>
          <a:off x="2589" y="1552575"/>
          <a:ext cx="2409882" cy="207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Covid-19: </a:t>
          </a:r>
          <a:r>
            <a:rPr lang="nl-BE" sz="1800" kern="1200" dirty="0"/>
            <a:t>vanaf september</a:t>
          </a:r>
          <a:endParaRPr lang="nl-BE" sz="3100" kern="1200" dirty="0"/>
        </a:p>
      </dsp:txBody>
      <dsp:txXfrm>
        <a:off x="103643" y="1653629"/>
        <a:ext cx="2207774" cy="1867992"/>
      </dsp:txXfrm>
    </dsp:sp>
    <dsp:sp modelId="{DE5DD416-FD9F-4D8D-905F-2BB217ECB566}">
      <dsp:nvSpPr>
        <dsp:cNvPr id="0" name=""/>
        <dsp:cNvSpPr/>
      </dsp:nvSpPr>
      <dsp:spPr>
        <a:xfrm>
          <a:off x="2742028" y="1552575"/>
          <a:ext cx="2409882" cy="207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 dirty="0"/>
            <a:t>Griep en covid-19: </a:t>
          </a:r>
          <a:r>
            <a:rPr lang="nl-BE" sz="1800" kern="1200" dirty="0"/>
            <a:t>vanaf 15 oktober</a:t>
          </a:r>
          <a:endParaRPr lang="nl-BE" sz="3100" kern="1200" dirty="0"/>
        </a:p>
      </dsp:txBody>
      <dsp:txXfrm>
        <a:off x="2843082" y="1653629"/>
        <a:ext cx="2207774" cy="1867992"/>
      </dsp:txXfrm>
    </dsp:sp>
    <dsp:sp modelId="{808FA550-827A-463D-A72D-B5846A481C55}">
      <dsp:nvSpPr>
        <dsp:cNvPr id="0" name=""/>
        <dsp:cNvSpPr/>
      </dsp:nvSpPr>
      <dsp:spPr>
        <a:xfrm>
          <a:off x="5481467" y="1552575"/>
          <a:ext cx="2409882" cy="207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400" kern="1200" dirty="0"/>
            <a:t>Griep</a:t>
          </a:r>
        </a:p>
      </dsp:txBody>
      <dsp:txXfrm>
        <a:off x="5582521" y="1653629"/>
        <a:ext cx="2207774" cy="1867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DAB01B8-5BF9-4DB0-A140-169E036B5C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6BD37AF-6089-4DDE-85DF-CAA1F0B92E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4817F-E3B8-4A31-AE6A-8D90461C2460}" type="datetimeFigureOut">
              <a:rPr lang="nl-BE" smtClean="0"/>
              <a:t>16/10/2023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8469368-5FFC-4D15-A617-58F75CABDA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C9A049-B971-49F3-BE8A-F644E5D26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097A7-7376-4E8D-8E39-786ACC3262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575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49833-386D-4925-8827-711B85895DAD}" type="datetimeFigureOut">
              <a:rPr lang="nl-BE" smtClean="0"/>
              <a:t>16/10/2023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B4FF4-B899-4D14-9582-3D7A236280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874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B4FF4-B899-4D14-9582-3D7A236280C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823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A92F5D11-E556-133B-E311-A99FA1C44FD8}"/>
              </a:ext>
            </a:extLst>
          </p:cNvPr>
          <p:cNvSpPr/>
          <p:nvPr userDrawn="1"/>
        </p:nvSpPr>
        <p:spPr>
          <a:xfrm>
            <a:off x="-13413779" y="-9102826"/>
            <a:ext cx="29141875" cy="29141875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rgbClr val="007146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1" y="4473770"/>
            <a:ext cx="11016000" cy="18000"/>
          </a:xfrm>
          <a:prstGeom prst="rect">
            <a:avLst/>
          </a:prstGeom>
          <a:solidFill>
            <a:srgbClr val="807F8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6B85DF-3ADC-07CE-2EFC-FD5137E4A2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01" y="180524"/>
            <a:ext cx="4916434" cy="15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1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E658715-FCAB-C316-D3B0-BBB2EAB95C62}"/>
              </a:ext>
            </a:extLst>
          </p:cNvPr>
          <p:cNvSpPr/>
          <p:nvPr userDrawn="1"/>
        </p:nvSpPr>
        <p:spPr>
          <a:xfrm>
            <a:off x="-13413779" y="-9102826"/>
            <a:ext cx="29141875" cy="29141875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rgbClr val="007146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 b="0">
                <a:solidFill>
                  <a:srgbClr val="807F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1449ACE-1810-48BF-AAA3-DA3D65440D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488" y="894319"/>
            <a:ext cx="647854" cy="26717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5FC262B-E5BC-695F-4796-3527A47E6D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997" y="95125"/>
            <a:ext cx="172821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9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B73D822F-5951-E09D-C853-5046C6017CBE}"/>
              </a:ext>
            </a:extLst>
          </p:cNvPr>
          <p:cNvSpPr/>
          <p:nvPr userDrawn="1"/>
        </p:nvSpPr>
        <p:spPr>
          <a:xfrm>
            <a:off x="-13413779" y="-9102826"/>
            <a:ext cx="29141875" cy="29141875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Sofia Pro Soft Bold" panose="020B000000000000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4091B0E-4B0B-4F92-BA5F-A8424888C5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0137821" y="132398"/>
            <a:ext cx="332638" cy="13718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2EF948-CDE3-DE0C-3D63-9CEC13FEED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12092" y="5587368"/>
            <a:ext cx="17282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A65CE1D9-11DD-4B25-818A-3D1C9C1AAEA2}"/>
              </a:ext>
            </a:extLst>
          </p:cNvPr>
          <p:cNvSpPr/>
          <p:nvPr userDrawn="1"/>
        </p:nvSpPr>
        <p:spPr>
          <a:xfrm>
            <a:off x="-13413779" y="-9102826"/>
            <a:ext cx="29141875" cy="29141875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>
                <a:latin typeface="Sofia Pro Soft Bold" panose="020B0000000000000000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>
            <a:lvl1pPr>
              <a:defRPr sz="2400" b="0">
                <a:solidFill>
                  <a:srgbClr val="807F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5B4891B-8ED4-41F1-923B-D17D00BD9D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125" y="975068"/>
            <a:ext cx="735779" cy="29891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CF41339-8570-A1B6-C81B-106510520F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966" y="94490"/>
            <a:ext cx="17282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1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7F55457-4F4A-FAD0-0F76-E8583CE5FC3D}"/>
              </a:ext>
            </a:extLst>
          </p:cNvPr>
          <p:cNvSpPr/>
          <p:nvPr userDrawn="1"/>
        </p:nvSpPr>
        <p:spPr>
          <a:xfrm>
            <a:off x="-13413779" y="-9102826"/>
            <a:ext cx="29141875" cy="29141875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>
                <a:solidFill>
                  <a:srgbClr val="007146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4280" y="5102352"/>
            <a:ext cx="10448886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0122965-BC5B-4BFD-BB63-A051D0F4AB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050" y="5278384"/>
            <a:ext cx="608562" cy="25097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63452BB-3BBB-8CE0-DF1F-5D4AE60A7C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997" y="95125"/>
            <a:ext cx="172821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3467DA9-4D1D-3578-D28D-570E67FBD850}"/>
              </a:ext>
            </a:extLst>
          </p:cNvPr>
          <p:cNvSpPr/>
          <p:nvPr userDrawn="1"/>
        </p:nvSpPr>
        <p:spPr>
          <a:xfrm>
            <a:off x="-13413779" y="-9102826"/>
            <a:ext cx="29141875" cy="29141875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>
                <a:latin typeface="Sofia Pro Soft Bold" panose="020B0000000000000000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15568" y="2478024"/>
            <a:ext cx="4937760" cy="3694176"/>
          </a:xfrm>
        </p:spPr>
        <p:txBody>
          <a:bodyPr/>
          <a:lstStyle>
            <a:lvl1pPr>
              <a:defRPr>
                <a:solidFill>
                  <a:srgbClr val="807F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>
            <a:lvl1pPr>
              <a:defRPr>
                <a:solidFill>
                  <a:srgbClr val="807F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2D7B80-E4B2-4B77-A385-D20EF2E83D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050" y="1012943"/>
            <a:ext cx="608562" cy="25097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250D387-8BD2-CB96-AFD1-7C3424E6B9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997" y="95125"/>
            <a:ext cx="172821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1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40075DF-B0FD-EA33-F26F-2FCD42E19B04}"/>
              </a:ext>
            </a:extLst>
          </p:cNvPr>
          <p:cNvSpPr/>
          <p:nvPr userDrawn="1"/>
        </p:nvSpPr>
        <p:spPr>
          <a:xfrm>
            <a:off x="-13413779" y="-9102826"/>
            <a:ext cx="29141875" cy="29141875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>
                <a:solidFill>
                  <a:srgbClr val="007146"/>
                </a:solidFill>
                <a:latin typeface="Sofia Pro Soft Bold" panose="020B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>
                <a:solidFill>
                  <a:srgbClr val="807F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>
                <a:solidFill>
                  <a:srgbClr val="007146"/>
                </a:solidFill>
                <a:latin typeface="Sofia Pro Soft Bold" panose="020B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1447838-3DF9-4697-9980-7AC2F633F8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378" y="1012943"/>
            <a:ext cx="608562" cy="25097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972CE8-F055-0507-44CE-3DA669B91B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997" y="95125"/>
            <a:ext cx="172821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1FD70BE-6AB4-383C-7E8C-E1D268C26EF0}"/>
              </a:ext>
            </a:extLst>
          </p:cNvPr>
          <p:cNvSpPr/>
          <p:nvPr userDrawn="1"/>
        </p:nvSpPr>
        <p:spPr>
          <a:xfrm>
            <a:off x="-13413779" y="-9102826"/>
            <a:ext cx="29141875" cy="29141875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>
                <a:latin typeface="Sofia Pro Soft Bold" panose="020B0000000000000000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4C6A16A-BAE7-47E8-9144-03CC91D951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622" y="3238959"/>
            <a:ext cx="885370" cy="3651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448F33A-D427-EF8E-FC3D-BA1D536998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997" y="95125"/>
            <a:ext cx="172821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4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67E3659-6B54-CE6D-BAE7-57CFFA7C5CF4}"/>
              </a:ext>
            </a:extLst>
          </p:cNvPr>
          <p:cNvSpPr/>
          <p:nvPr userDrawn="1"/>
        </p:nvSpPr>
        <p:spPr>
          <a:xfrm>
            <a:off x="-13413779" y="-9102826"/>
            <a:ext cx="29141875" cy="29141875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0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E4B9047E-D7A8-DD08-1A3C-E136B202D3B7}"/>
              </a:ext>
            </a:extLst>
          </p:cNvPr>
          <p:cNvSpPr/>
          <p:nvPr userDrawn="1"/>
        </p:nvSpPr>
        <p:spPr>
          <a:xfrm>
            <a:off x="-13413779" y="-9102826"/>
            <a:ext cx="29141875" cy="29141875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>
                <a:latin typeface="Sofia Pro Soft Bold" panose="020B000000000000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76AE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solidFill>
                  <a:srgbClr val="AEC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CC99822-B5FF-4830-98C9-566E64FE86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826" y="1898138"/>
            <a:ext cx="647854" cy="26717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EB18BC-0C6E-EA36-AD33-69AACE6AB3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997" y="95125"/>
            <a:ext cx="172821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8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E40C14D-5392-33FD-C1E9-A5F6F937D025}"/>
              </a:ext>
            </a:extLst>
          </p:cNvPr>
          <p:cNvSpPr/>
          <p:nvPr userDrawn="1"/>
        </p:nvSpPr>
        <p:spPr>
          <a:xfrm>
            <a:off x="-13413779" y="-9102826"/>
            <a:ext cx="29141875" cy="29141875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>
                <a:solidFill>
                  <a:srgbClr val="007146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0142FFB-0B00-44BE-8A78-06EDB99714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826" y="1898138"/>
            <a:ext cx="647854" cy="26717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9F79D75-7076-3826-BA2E-50727D51D2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997" y="95125"/>
            <a:ext cx="172821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7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2AC24A9-CCB6-4F8D-B8DB-C2F3692CFA5A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1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0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146"/>
          </a:solidFill>
          <a:latin typeface="Sofia Pro Soft Bold" panose="020B00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07F83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71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6AE43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ECA9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ECA9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961D6-8448-4773-BBB7-72C249BA6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nl-BE" dirty="0" err="1"/>
              <a:t>Najaarsvaccinatie</a:t>
            </a:r>
            <a:br>
              <a:rPr lang="nl-BE" dirty="0"/>
            </a:br>
            <a:r>
              <a:rPr lang="nl-BE" sz="6600" dirty="0"/>
              <a:t>in de apotheek - Griep</a:t>
            </a:r>
            <a:endParaRPr lang="nl-BE" dirty="0">
              <a:solidFill>
                <a:srgbClr val="76AE43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6676E7-E5E5-4134-BEE5-62915B13E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898" y="5396065"/>
            <a:ext cx="6773786" cy="67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nl-BE" sz="1400" b="1" dirty="0"/>
              <a:t>Leen Coppens - Marleen Haems – Joris Maesschalck - Koen Straetmans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201C992-BB6A-FD5D-70DD-35EFFAA113AA}"/>
              </a:ext>
            </a:extLst>
          </p:cNvPr>
          <p:cNvSpPr txBox="1"/>
          <p:nvPr/>
        </p:nvSpPr>
        <p:spPr>
          <a:xfrm>
            <a:off x="576072" y="4578863"/>
            <a:ext cx="7970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76AE43"/>
                </a:solidFill>
                <a:latin typeface="Sofia Pro Soft Bold" panose="020B0000000000000000" pitchFamily="34" charset="0"/>
              </a:rPr>
              <a:t>16/1023023 </a:t>
            </a:r>
            <a:endParaRPr lang="nl-BE" sz="2400" dirty="0">
              <a:latin typeface="Sofia Pro Soft Bold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8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A51D8EB-D5ED-504E-C14B-43D3FE69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Sensibilisering: POPVAX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E6D44670-1337-FAF5-94BD-3ED7248381F7}"/>
              </a:ext>
            </a:extLst>
          </p:cNvPr>
          <p:cNvGrpSpPr/>
          <p:nvPr/>
        </p:nvGrpSpPr>
        <p:grpSpPr>
          <a:xfrm>
            <a:off x="866841" y="2367927"/>
            <a:ext cx="1145337" cy="1145337"/>
            <a:chOff x="1066800" y="1035844"/>
            <a:chExt cx="914400" cy="914400"/>
          </a:xfrm>
          <a:noFill/>
        </p:grpSpPr>
        <p:pic>
          <p:nvPicPr>
            <p:cNvPr id="10" name="Graphic 9" descr="Man met effen opvulling">
              <a:extLst>
                <a:ext uri="{FF2B5EF4-FFF2-40B4-BE49-F238E27FC236}">
                  <a16:creationId xmlns:a16="http://schemas.microsoft.com/office/drawing/2014/main" id="{CD81A722-327D-DF93-05D4-B35CDCD70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6800" y="1035844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Hart met effen opvulling">
              <a:extLst>
                <a:ext uri="{FF2B5EF4-FFF2-40B4-BE49-F238E27FC236}">
                  <a16:creationId xmlns:a16="http://schemas.microsoft.com/office/drawing/2014/main" id="{004C9562-7427-9671-D4EC-B319661EA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57908" y="1239525"/>
              <a:ext cx="332183" cy="332183"/>
            </a:xfrm>
            <a:prstGeom prst="rect">
              <a:avLst/>
            </a:prstGeom>
          </p:spPr>
        </p:pic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5ADBE411-3894-8AFD-114C-A6837CC1FFCC}"/>
              </a:ext>
            </a:extLst>
          </p:cNvPr>
          <p:cNvSpPr txBox="1"/>
          <p:nvPr/>
        </p:nvSpPr>
        <p:spPr>
          <a:xfrm>
            <a:off x="6860002" y="1724433"/>
            <a:ext cx="3907631" cy="1447205"/>
          </a:xfrm>
          <a:prstGeom prst="roundRect">
            <a:avLst/>
          </a:prstGeom>
          <a:noFill/>
          <a:ln w="28575">
            <a:solidFill>
              <a:srgbClr val="807F83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807F8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Sensibilisatie van patiënt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nl-NL" sz="1600">
                <a:solidFill>
                  <a:srgbClr val="807F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Doelgroep influenza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807F8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Doelgroep COVID-19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/>
              <a:defRPr/>
            </a:pPr>
            <a:r>
              <a:rPr lang="nl-NL" sz="1600">
                <a:solidFill>
                  <a:srgbClr val="807F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Ondersteund door een pop-up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807F8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1EB3B94-3AD7-DB17-55E8-B38125FED249}"/>
              </a:ext>
            </a:extLst>
          </p:cNvPr>
          <p:cNvSpPr txBox="1"/>
          <p:nvPr/>
        </p:nvSpPr>
        <p:spPr>
          <a:xfrm>
            <a:off x="628651" y="3848146"/>
            <a:ext cx="5041762" cy="24857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nl-NL" sz="1400" b="1">
                <a:solidFill>
                  <a:srgbClr val="0071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Waaraan moet pop-up voldoen?</a:t>
            </a:r>
            <a:endParaRPr lang="nl-NL" sz="1400" b="1" i="0" u="none" strike="noStrike" kern="1200" cap="none" spc="0" normalizeH="0" baseline="0" noProof="0">
              <a:ln>
                <a:noFill/>
              </a:ln>
              <a:solidFill>
                <a:srgbClr val="00711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400">
                <a:solidFill>
                  <a:srgbClr val="0071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Apr. kan zelf bepalen </a:t>
            </a:r>
            <a:r>
              <a:rPr lang="nl-NL" sz="1400" b="1">
                <a:solidFill>
                  <a:srgbClr val="0071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wanneer</a:t>
            </a:r>
            <a:r>
              <a:rPr lang="nl-NL" sz="1400">
                <a:solidFill>
                  <a:srgbClr val="0071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pop-up moet geactiveerd/gestopt worden én </a:t>
            </a:r>
            <a:r>
              <a:rPr lang="nl-NL" sz="1400" b="1">
                <a:solidFill>
                  <a:srgbClr val="0071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welke</a:t>
            </a:r>
            <a:r>
              <a:rPr lang="nl-NL" sz="1400">
                <a:solidFill>
                  <a:srgbClr val="0071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pathologie.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1400">
              <a:solidFill>
                <a:srgbClr val="0071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400">
                <a:solidFill>
                  <a:srgbClr val="0071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Apr. kan zelf bepalen </a:t>
            </a:r>
            <a:r>
              <a:rPr lang="nl-NL" sz="1400" b="1">
                <a:solidFill>
                  <a:srgbClr val="0071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welke</a:t>
            </a:r>
            <a:r>
              <a:rPr lang="nl-NL" sz="1400">
                <a:solidFill>
                  <a:srgbClr val="0071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pathologie de pop-up moet herhaald worden of mag stoppen (bv patiënt gevaccineerd)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1400">
              <a:solidFill>
                <a:srgbClr val="0071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400">
                <a:solidFill>
                  <a:srgbClr val="0071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Geen pop-up voor 65+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2C2E95C7-F4C9-C0E5-45C0-3AE44887B0E9}"/>
              </a:ext>
            </a:extLst>
          </p:cNvPr>
          <p:cNvSpPr txBox="1"/>
          <p:nvPr/>
        </p:nvSpPr>
        <p:spPr>
          <a:xfrm>
            <a:off x="6293458" y="3597834"/>
            <a:ext cx="2447267" cy="519351"/>
          </a:xfrm>
          <a:prstGeom prst="flowChartTerminator">
            <a:avLst/>
          </a:prstGeom>
          <a:solidFill>
            <a:srgbClr val="76AE43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Actie apotheker!!</a:t>
            </a:r>
            <a:endParaRPr kumimoji="0" lang="nl-BE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2BFDB1BD-680F-9563-F0F7-FBF6E117501B}"/>
              </a:ext>
            </a:extLst>
          </p:cNvPr>
          <p:cNvSpPr txBox="1"/>
          <p:nvPr/>
        </p:nvSpPr>
        <p:spPr>
          <a:xfrm>
            <a:off x="8339269" y="4469533"/>
            <a:ext cx="2161911" cy="519351"/>
          </a:xfrm>
          <a:prstGeom prst="flowChartTerminator">
            <a:avLst/>
          </a:prstGeom>
          <a:solidFill>
            <a:srgbClr val="807F83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Sensibilisatie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" name="Rechte verbindingslijn met pijl 1">
            <a:extLst>
              <a:ext uri="{FF2B5EF4-FFF2-40B4-BE49-F238E27FC236}">
                <a16:creationId xmlns:a16="http://schemas.microsoft.com/office/drawing/2014/main" id="{0254AD63-AB83-53F0-CE8D-3A332F88E2F2}"/>
              </a:ext>
            </a:extLst>
          </p:cNvPr>
          <p:cNvCxnSpPr>
            <a:cxnSpLocks/>
          </p:cNvCxnSpPr>
          <p:nvPr/>
        </p:nvCxnSpPr>
        <p:spPr>
          <a:xfrm>
            <a:off x="1933575" y="2992845"/>
            <a:ext cx="1433513" cy="0"/>
          </a:xfrm>
          <a:prstGeom prst="straightConnector1">
            <a:avLst/>
          </a:prstGeom>
          <a:ln w="63500" cap="rnd">
            <a:solidFill>
              <a:srgbClr val="007146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1669FA27-4B00-82C8-F9F1-DBBEDAAB737D}"/>
              </a:ext>
            </a:extLst>
          </p:cNvPr>
          <p:cNvCxnSpPr>
            <a:cxnSpLocks/>
          </p:cNvCxnSpPr>
          <p:nvPr/>
        </p:nvCxnSpPr>
        <p:spPr>
          <a:xfrm>
            <a:off x="5248275" y="3044532"/>
            <a:ext cx="1433513" cy="0"/>
          </a:xfrm>
          <a:prstGeom prst="straightConnector1">
            <a:avLst/>
          </a:prstGeom>
          <a:ln w="63500" cap="rnd">
            <a:solidFill>
              <a:srgbClr val="007146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1D21E599-A2E6-DC09-FA92-F873A0C518D9}"/>
              </a:ext>
            </a:extLst>
          </p:cNvPr>
          <p:cNvCxnSpPr>
            <a:cxnSpLocks/>
          </p:cNvCxnSpPr>
          <p:nvPr/>
        </p:nvCxnSpPr>
        <p:spPr>
          <a:xfrm>
            <a:off x="9420225" y="3416708"/>
            <a:ext cx="0" cy="945742"/>
          </a:xfrm>
          <a:prstGeom prst="straightConnector1">
            <a:avLst/>
          </a:prstGeom>
          <a:ln w="63500" cap="rnd">
            <a:solidFill>
              <a:srgbClr val="007146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6728813-4EF9-1635-DD1A-32510D991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8080" y="2147895"/>
            <a:ext cx="1237630" cy="136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4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2D2C58A-C4A3-4353-3C67-0879AB63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60" y="0"/>
            <a:ext cx="5374045" cy="6782375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5C3599F7-D8E6-42D4-20D0-C3A50702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115" y="2849109"/>
            <a:ext cx="4734339" cy="1325563"/>
          </a:xfrm>
        </p:spPr>
        <p:txBody>
          <a:bodyPr/>
          <a:lstStyle/>
          <a:p>
            <a:r>
              <a:rPr lang="nl-BE" dirty="0" err="1"/>
              <a:t>PopVAX</a:t>
            </a:r>
            <a:r>
              <a:rPr lang="nl-BE" dirty="0"/>
              <a:t>: visueel</a:t>
            </a:r>
          </a:p>
        </p:txBody>
      </p:sp>
    </p:spTree>
    <p:extLst>
      <p:ext uri="{BB962C8B-B14F-4D97-AF65-F5344CB8AC3E}">
        <p14:creationId xmlns:p14="http://schemas.microsoft.com/office/powerpoint/2010/main" val="159233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4304DFF-64EF-68A4-38D1-C9B2BA22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Aanbevelingen: 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6E7158-5501-BE66-B8CB-7CC5CCA70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Behoren niet tot de doelgroep: </a:t>
            </a:r>
          </a:p>
          <a:p>
            <a:r>
              <a:rPr lang="nl-BE" dirty="0"/>
              <a:t>Kinderen onder 16 jaar -&gt; geen BLS-pediatrie in opleiding</a:t>
            </a:r>
          </a:p>
          <a:p>
            <a:r>
              <a:rPr lang="nl-BE" dirty="0"/>
              <a:t>Personen met een ernstige immuunstoornis (tenzij medicatie geïnduceerd) -&gt; worden door de arts opgevolgd</a:t>
            </a:r>
          </a:p>
        </p:txBody>
      </p:sp>
    </p:spTree>
    <p:extLst>
      <p:ext uri="{BB962C8B-B14F-4D97-AF65-F5344CB8AC3E}">
        <p14:creationId xmlns:p14="http://schemas.microsoft.com/office/powerpoint/2010/main" val="259759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B5FCF-209E-851F-E364-8D9167E0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Werkwijze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07DF946-C880-ADF8-9645-3EC50F893E32}"/>
              </a:ext>
            </a:extLst>
          </p:cNvPr>
          <p:cNvSpPr txBox="1"/>
          <p:nvPr/>
        </p:nvSpPr>
        <p:spPr>
          <a:xfrm>
            <a:off x="1376731" y="2085654"/>
            <a:ext cx="2378467" cy="923330"/>
          </a:xfrm>
          <a:prstGeom prst="rect">
            <a:avLst/>
          </a:prstGeom>
          <a:solidFill>
            <a:srgbClr val="76AE43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Patiënt boekt via boekingstool</a:t>
            </a:r>
          </a:p>
          <a:p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3E8AA8E-7497-988F-E690-FBE3F1874C79}"/>
              </a:ext>
            </a:extLst>
          </p:cNvPr>
          <p:cNvSpPr txBox="1"/>
          <p:nvPr/>
        </p:nvSpPr>
        <p:spPr>
          <a:xfrm>
            <a:off x="4138767" y="2085653"/>
            <a:ext cx="2378467" cy="923330"/>
          </a:xfrm>
          <a:prstGeom prst="rect">
            <a:avLst/>
          </a:prstGeom>
          <a:solidFill>
            <a:srgbClr val="76AE43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Patiënt gesensibiliseerd en overtuigd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667367E-AD8D-2B31-DD65-FDBECAF11207}"/>
              </a:ext>
            </a:extLst>
          </p:cNvPr>
          <p:cNvSpPr txBox="1"/>
          <p:nvPr/>
        </p:nvSpPr>
        <p:spPr>
          <a:xfrm>
            <a:off x="7369989" y="2085653"/>
            <a:ext cx="2378467" cy="923330"/>
          </a:xfrm>
          <a:prstGeom prst="rect">
            <a:avLst/>
          </a:prstGeom>
          <a:solidFill>
            <a:srgbClr val="76AE43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Patiënt biedt zich aan in apotheek met R/ arts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205B527-AAE3-8740-59DB-A70BCF7D1745}"/>
              </a:ext>
            </a:extLst>
          </p:cNvPr>
          <p:cNvSpPr txBox="1"/>
          <p:nvPr/>
        </p:nvSpPr>
        <p:spPr>
          <a:xfrm>
            <a:off x="1376730" y="5386030"/>
            <a:ext cx="2378467" cy="923330"/>
          </a:xfrm>
          <a:prstGeom prst="rect">
            <a:avLst/>
          </a:prstGeom>
          <a:solidFill>
            <a:srgbClr val="76AE43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Apotheker vaccineert</a:t>
            </a:r>
          </a:p>
          <a:p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3940014-69D9-5A6F-6E02-E590523170F4}"/>
              </a:ext>
            </a:extLst>
          </p:cNvPr>
          <p:cNvSpPr txBox="1"/>
          <p:nvPr/>
        </p:nvSpPr>
        <p:spPr>
          <a:xfrm>
            <a:off x="4138766" y="5398676"/>
            <a:ext cx="2378467" cy="923330"/>
          </a:xfrm>
          <a:prstGeom prst="rect">
            <a:avLst/>
          </a:prstGeom>
          <a:solidFill>
            <a:srgbClr val="76AE43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Apotheker vaccineert</a:t>
            </a:r>
          </a:p>
          <a:p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78FC73F-98F2-B7BE-01CD-4E2B81AFD10F}"/>
              </a:ext>
            </a:extLst>
          </p:cNvPr>
          <p:cNvSpPr txBox="1"/>
          <p:nvPr/>
        </p:nvSpPr>
        <p:spPr>
          <a:xfrm>
            <a:off x="5714135" y="3566479"/>
            <a:ext cx="2378467" cy="1200329"/>
          </a:xfrm>
          <a:prstGeom prst="rect">
            <a:avLst/>
          </a:prstGeom>
          <a:solidFill>
            <a:srgbClr val="76AE43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Apr. stelt voor vaccinatie arts?</a:t>
            </a:r>
          </a:p>
          <a:p>
            <a:r>
              <a:rPr lang="nl-NL" b="1" dirty="0">
                <a:solidFill>
                  <a:schemeClr val="bg1"/>
                </a:solidFill>
              </a:rPr>
              <a:t>Indien neen, vaccinatie apr?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4F2D2F7-EB75-9CBD-3A90-C60F6F04BAD2}"/>
              </a:ext>
            </a:extLst>
          </p:cNvPr>
          <p:cNvSpPr txBox="1"/>
          <p:nvPr/>
        </p:nvSpPr>
        <p:spPr>
          <a:xfrm>
            <a:off x="7369989" y="5386030"/>
            <a:ext cx="2378467" cy="923330"/>
          </a:xfrm>
          <a:prstGeom prst="rect">
            <a:avLst/>
          </a:prstGeom>
          <a:solidFill>
            <a:srgbClr val="76AE43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Apotheker vaccineert</a:t>
            </a:r>
          </a:p>
          <a:p>
            <a:endParaRPr lang="nl-BE" b="1" dirty="0">
              <a:solidFill>
                <a:schemeClr val="bg1"/>
              </a:solidFill>
            </a:endParaRP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E2453B50-20D5-6440-A1BE-6CB90D17DB14}"/>
              </a:ext>
            </a:extLst>
          </p:cNvPr>
          <p:cNvCxnSpPr/>
          <p:nvPr/>
        </p:nvCxnSpPr>
        <p:spPr>
          <a:xfrm>
            <a:off x="2565963" y="3236360"/>
            <a:ext cx="0" cy="18647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E5878078-9948-B8B2-7CF8-94E55DF36583}"/>
              </a:ext>
            </a:extLst>
          </p:cNvPr>
          <p:cNvCxnSpPr>
            <a:cxnSpLocks/>
          </p:cNvCxnSpPr>
          <p:nvPr/>
        </p:nvCxnSpPr>
        <p:spPr>
          <a:xfrm flipH="1">
            <a:off x="5052739" y="4703852"/>
            <a:ext cx="550522" cy="5873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F60A6F07-4884-4F30-D35F-10572012306A}"/>
              </a:ext>
            </a:extLst>
          </p:cNvPr>
          <p:cNvCxnSpPr>
            <a:cxnSpLocks/>
          </p:cNvCxnSpPr>
          <p:nvPr/>
        </p:nvCxnSpPr>
        <p:spPr>
          <a:xfrm>
            <a:off x="5038610" y="3099371"/>
            <a:ext cx="524840" cy="5068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2DC2AF00-9439-97DC-3DDC-4869E329977B}"/>
              </a:ext>
            </a:extLst>
          </p:cNvPr>
          <p:cNvCxnSpPr>
            <a:cxnSpLocks/>
          </p:cNvCxnSpPr>
          <p:nvPr/>
        </p:nvCxnSpPr>
        <p:spPr>
          <a:xfrm flipH="1">
            <a:off x="8243287" y="3099371"/>
            <a:ext cx="550522" cy="5873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B3AF9806-5978-C084-FD37-E403BA45181C}"/>
              </a:ext>
            </a:extLst>
          </p:cNvPr>
          <p:cNvCxnSpPr>
            <a:cxnSpLocks/>
          </p:cNvCxnSpPr>
          <p:nvPr/>
        </p:nvCxnSpPr>
        <p:spPr>
          <a:xfrm>
            <a:off x="8165378" y="4784333"/>
            <a:ext cx="524840" cy="5068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93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C48EC-50E9-3DED-8773-00C42838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Anamnese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D2971C-7D30-874C-6AA6-CAD250C70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28703"/>
            <a:ext cx="10168128" cy="3694176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Voel je je vandaag ziek? Koorts, keelpijn, hoesten, moeilijk ademen 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Heb je de voorbije 14 dagen positief getest voor corona?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Heb je aanleg voor allergie?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Heb je ooit een erge allergische reactie gehad op een geneesmiddel of vaccin?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Heb je ooit een anafylactische shock of een ernstige levensbedreigende allergische reactie gehad?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Heb je een Quincke oedeem gehad?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Heb je systemische </a:t>
            </a:r>
            <a:r>
              <a:rPr lang="nl-NL" dirty="0" err="1"/>
              <a:t>mastocytose</a:t>
            </a:r>
            <a:r>
              <a:rPr lang="nl-NL" dirty="0"/>
              <a:t> of erfelijk </a:t>
            </a:r>
            <a:r>
              <a:rPr lang="nl-NL" dirty="0" err="1"/>
              <a:t>angiooedeem</a:t>
            </a:r>
            <a:r>
              <a:rPr lang="nl-NL" dirty="0"/>
              <a:t>?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Ben je allergisch voor polysorbaat?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Heb je astma? Zo ja, heb je regelmatig last van symptomen, ook al neem je je medicatie?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Zijn de klieren in je oksels verwijderd, bijvoorbeeld omdat je borstkanker had? Aan welke kant?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Neemt u bloedverdunners (andere dan ASA)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Heb je nog vragen?</a:t>
            </a:r>
          </a:p>
        </p:txBody>
      </p:sp>
    </p:spTree>
    <p:extLst>
      <p:ext uri="{BB962C8B-B14F-4D97-AF65-F5344CB8AC3E}">
        <p14:creationId xmlns:p14="http://schemas.microsoft.com/office/powerpoint/2010/main" val="139670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1C3FA-1F55-FCD6-B144-9B0F44CE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Vaccinatie tegen covid-19 en tegen griep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CDA59FF-B492-70FE-AB42-71660D754B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489866"/>
              </p:ext>
            </p:extLst>
          </p:nvPr>
        </p:nvGraphicFramePr>
        <p:xfrm>
          <a:off x="2329561" y="1351471"/>
          <a:ext cx="7893939" cy="517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ijl: rechts 5">
            <a:extLst>
              <a:ext uri="{FF2B5EF4-FFF2-40B4-BE49-F238E27FC236}">
                <a16:creationId xmlns:a16="http://schemas.microsoft.com/office/drawing/2014/main" id="{A39A9260-3BDA-8469-2E72-A1B11CB519CF}"/>
              </a:ext>
            </a:extLst>
          </p:cNvPr>
          <p:cNvSpPr/>
          <p:nvPr/>
        </p:nvSpPr>
        <p:spPr>
          <a:xfrm>
            <a:off x="3175000" y="5029200"/>
            <a:ext cx="7048500" cy="6413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9F2A62B8-8B43-28FB-17CF-715B4D8292CE}"/>
              </a:ext>
            </a:extLst>
          </p:cNvPr>
          <p:cNvSpPr/>
          <p:nvPr/>
        </p:nvSpPr>
        <p:spPr>
          <a:xfrm>
            <a:off x="5080000" y="5620877"/>
            <a:ext cx="5143500" cy="6413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C5D911CE-7B54-644C-55E2-929F191C4369}"/>
              </a:ext>
            </a:extLst>
          </p:cNvPr>
          <p:cNvSpPr/>
          <p:nvPr/>
        </p:nvSpPr>
        <p:spPr>
          <a:xfrm>
            <a:off x="2527300" y="6206046"/>
            <a:ext cx="4114800" cy="6413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59A656-020B-3C78-5773-C02E4E42C4C0}"/>
              </a:ext>
            </a:extLst>
          </p:cNvPr>
          <p:cNvSpPr txBox="1"/>
          <p:nvPr/>
        </p:nvSpPr>
        <p:spPr>
          <a:xfrm>
            <a:off x="3340100" y="5176282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FFCC"/>
                </a:solidFill>
              </a:rPr>
              <a:t>Apothekers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8A947D6-31D8-F422-A001-D35EF4BEC52C}"/>
              </a:ext>
            </a:extLst>
          </p:cNvPr>
          <p:cNvSpPr txBox="1"/>
          <p:nvPr/>
        </p:nvSpPr>
        <p:spPr>
          <a:xfrm>
            <a:off x="5130800" y="5767117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FFCC"/>
                </a:solidFill>
              </a:rPr>
              <a:t>Huisartsen en apothekers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8C5CF32-EE1F-4688-DEAE-A5114400CE7B}"/>
              </a:ext>
            </a:extLst>
          </p:cNvPr>
          <p:cNvSpPr txBox="1"/>
          <p:nvPr/>
        </p:nvSpPr>
        <p:spPr>
          <a:xfrm>
            <a:off x="2527300" y="6327886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FFFFCC"/>
                </a:solidFill>
              </a:rPr>
              <a:t>WZC’s</a:t>
            </a:r>
            <a:endParaRPr lang="nl-BE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8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C056D-E555-A0BF-72FC-C5A0FE6D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Wetsontwerp</a:t>
            </a: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2877A0FC-A342-27AE-962F-65F121E52937}"/>
              </a:ext>
            </a:extLst>
          </p:cNvPr>
          <p:cNvGrpSpPr/>
          <p:nvPr/>
        </p:nvGrpSpPr>
        <p:grpSpPr>
          <a:xfrm>
            <a:off x="3841750" y="295275"/>
            <a:ext cx="6172200" cy="6267450"/>
            <a:chOff x="152400" y="1443228"/>
            <a:chExt cx="4425950" cy="5002022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FC146395-4FB3-B7B7-9F3B-C0B91742C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698" t="7827" r="11614" b="45018"/>
            <a:stretch/>
          </p:blipFill>
          <p:spPr>
            <a:xfrm>
              <a:off x="152400" y="1443228"/>
              <a:ext cx="4425950" cy="50020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20DF6F5E-C02A-0E8A-485A-C39470900BAD}"/>
                </a:ext>
              </a:extLst>
            </p:cNvPr>
            <p:cNvCxnSpPr>
              <a:cxnSpLocks/>
            </p:cNvCxnSpPr>
            <p:nvPr/>
          </p:nvCxnSpPr>
          <p:spPr>
            <a:xfrm>
              <a:off x="2457450" y="5073650"/>
              <a:ext cx="18097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8F4080EA-04C7-1E65-4469-D11124AB7E2E}"/>
                </a:ext>
              </a:extLst>
            </p:cNvPr>
            <p:cNvCxnSpPr>
              <a:cxnSpLocks/>
            </p:cNvCxnSpPr>
            <p:nvPr/>
          </p:nvCxnSpPr>
          <p:spPr>
            <a:xfrm>
              <a:off x="2457450" y="5168900"/>
              <a:ext cx="18097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28618C3-6140-DCCF-20D7-EFCE4961B076}"/>
                </a:ext>
              </a:extLst>
            </p:cNvPr>
            <p:cNvCxnSpPr>
              <a:cxnSpLocks/>
            </p:cNvCxnSpPr>
            <p:nvPr/>
          </p:nvCxnSpPr>
          <p:spPr>
            <a:xfrm>
              <a:off x="2457450" y="5264150"/>
              <a:ext cx="18097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E79C64FD-F65D-1397-DA9D-DF6EB76ACFED}"/>
                </a:ext>
              </a:extLst>
            </p:cNvPr>
            <p:cNvCxnSpPr>
              <a:cxnSpLocks/>
            </p:cNvCxnSpPr>
            <p:nvPr/>
          </p:nvCxnSpPr>
          <p:spPr>
            <a:xfrm>
              <a:off x="2457450" y="5353050"/>
              <a:ext cx="4889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48EE9EBE-E468-2AA3-7F63-5CC7D88E014F}"/>
                </a:ext>
              </a:extLst>
            </p:cNvPr>
            <p:cNvCxnSpPr>
              <a:cxnSpLocks/>
            </p:cNvCxnSpPr>
            <p:nvPr/>
          </p:nvCxnSpPr>
          <p:spPr>
            <a:xfrm>
              <a:off x="2457450" y="5626100"/>
              <a:ext cx="18859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77C56F02-0AA9-DCE0-6F0E-2B494B0536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7450" y="5715000"/>
              <a:ext cx="18859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87062732-6244-C614-70FB-380E0D4D4C8E}"/>
                </a:ext>
              </a:extLst>
            </p:cNvPr>
            <p:cNvCxnSpPr>
              <a:cxnSpLocks/>
            </p:cNvCxnSpPr>
            <p:nvPr/>
          </p:nvCxnSpPr>
          <p:spPr>
            <a:xfrm>
              <a:off x="2457450" y="5829300"/>
              <a:ext cx="18859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F860B8BB-1759-9B36-F44C-C1B394BEEC20}"/>
                </a:ext>
              </a:extLst>
            </p:cNvPr>
            <p:cNvCxnSpPr>
              <a:cxnSpLocks/>
            </p:cNvCxnSpPr>
            <p:nvPr/>
          </p:nvCxnSpPr>
          <p:spPr>
            <a:xfrm>
              <a:off x="2457450" y="5905500"/>
              <a:ext cx="10477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570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C056D-E555-A0BF-72FC-C5A0FE6D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Honoraria en terugbetaling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BA94642-BF5C-2264-DD56-F1CE8E601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44" t="12089" r="9010" b="28689"/>
          <a:stretch/>
        </p:blipFill>
        <p:spPr>
          <a:xfrm>
            <a:off x="5962649" y="433441"/>
            <a:ext cx="5898043" cy="612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159AA7D5-E9C6-C86A-1CBE-87981488924F}"/>
              </a:ext>
            </a:extLst>
          </p:cNvPr>
          <p:cNvCxnSpPr>
            <a:cxnSpLocks/>
          </p:cNvCxnSpPr>
          <p:nvPr/>
        </p:nvCxnSpPr>
        <p:spPr>
          <a:xfrm>
            <a:off x="7143750" y="2926018"/>
            <a:ext cx="33845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D9563944-8E27-72F8-789D-3A0F7A06B62D}"/>
              </a:ext>
            </a:extLst>
          </p:cNvPr>
          <p:cNvCxnSpPr>
            <a:cxnSpLocks/>
          </p:cNvCxnSpPr>
          <p:nvPr/>
        </p:nvCxnSpPr>
        <p:spPr>
          <a:xfrm>
            <a:off x="7347305" y="3717860"/>
            <a:ext cx="223151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56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835BA-2319-FDC7-3D85-BED6FDEDD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Voorwaarden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274BF8-8125-2984-0028-E8E7FC814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28216"/>
            <a:ext cx="10168128" cy="4200277"/>
          </a:xfrm>
        </p:spPr>
        <p:txBody>
          <a:bodyPr>
            <a:normAutofit fontScale="70000" lnSpcReduction="20000"/>
          </a:bodyPr>
          <a:lstStyle/>
          <a:p>
            <a:r>
              <a:rPr lang="nl-BE" dirty="0"/>
              <a:t>Opleiding: </a:t>
            </a:r>
          </a:p>
          <a:p>
            <a:pPr lvl="1"/>
            <a:r>
              <a:rPr lang="nl-BE" dirty="0"/>
              <a:t>8u </a:t>
            </a:r>
          </a:p>
          <a:p>
            <a:pPr lvl="1"/>
            <a:r>
              <a:rPr lang="nl-BE" dirty="0"/>
              <a:t>theoretisch en praktijk luik</a:t>
            </a:r>
          </a:p>
          <a:p>
            <a:pPr lvl="1"/>
            <a:r>
              <a:rPr lang="nl-BE" dirty="0"/>
              <a:t>Gegeven door een arts of verpleegkundige</a:t>
            </a:r>
          </a:p>
          <a:p>
            <a:pPr lvl="1"/>
            <a:r>
              <a:rPr lang="nl-BE" dirty="0"/>
              <a:t>Om de 3 jaren te hernieuwen</a:t>
            </a:r>
          </a:p>
          <a:p>
            <a:pPr lvl="1"/>
            <a:r>
              <a:rPr lang="nl-BE" dirty="0"/>
              <a:t>Aantoonbaar</a:t>
            </a:r>
          </a:p>
          <a:p>
            <a:r>
              <a:rPr lang="nl-BE" dirty="0"/>
              <a:t>Infrastructuur</a:t>
            </a:r>
          </a:p>
          <a:p>
            <a:pPr lvl="1"/>
            <a:r>
              <a:rPr lang="nl-BE" dirty="0"/>
              <a:t>Privacy-ruimte</a:t>
            </a:r>
          </a:p>
          <a:p>
            <a:pPr lvl="1"/>
            <a:r>
              <a:rPr lang="nl-BE" dirty="0"/>
              <a:t>Je moet een patiënt kunnen neerleggen</a:t>
            </a:r>
          </a:p>
          <a:p>
            <a:r>
              <a:rPr lang="nl-BE" dirty="0"/>
              <a:t>Zorgverleners aanwezig</a:t>
            </a:r>
          </a:p>
          <a:p>
            <a:pPr lvl="1"/>
            <a:r>
              <a:rPr lang="nl-BE" dirty="0"/>
              <a:t>Tijdens openingsuren: dan minstens met 2 zijn</a:t>
            </a:r>
          </a:p>
          <a:p>
            <a:r>
              <a:rPr lang="nl-BE" dirty="0"/>
              <a:t>Zinvol: </a:t>
            </a:r>
          </a:p>
          <a:p>
            <a:pPr lvl="1"/>
            <a:r>
              <a:rPr lang="nl-BE" dirty="0" err="1"/>
              <a:t>noodkit</a:t>
            </a:r>
            <a:r>
              <a:rPr lang="nl-BE" dirty="0"/>
              <a:t> aanwezig</a:t>
            </a:r>
          </a:p>
        </p:txBody>
      </p:sp>
    </p:spTree>
    <p:extLst>
      <p:ext uri="{BB962C8B-B14F-4D97-AF65-F5344CB8AC3E}">
        <p14:creationId xmlns:p14="http://schemas.microsoft.com/office/powerpoint/2010/main" val="169668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809F7-E450-CF75-1C09-716444AF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Noodkit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0245BB-81B9-3044-A6C9-96C93E61A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>
                <a:solidFill>
                  <a:srgbClr val="76AE43"/>
                </a:solidFill>
              </a:rPr>
              <a:t>2 x adrenaline auto-injector 0,3mg (JEXT</a:t>
            </a:r>
            <a:r>
              <a:rPr lang="nl-BE" baseline="30000" dirty="0">
                <a:solidFill>
                  <a:srgbClr val="76AE43"/>
                </a:solidFill>
              </a:rPr>
              <a:t>®</a:t>
            </a:r>
            <a:r>
              <a:rPr lang="nl-BE" dirty="0">
                <a:solidFill>
                  <a:srgbClr val="76AE43"/>
                </a:solidFill>
              </a:rPr>
              <a:t> of </a:t>
            </a:r>
            <a:r>
              <a:rPr lang="nl-BE" dirty="0" err="1">
                <a:solidFill>
                  <a:srgbClr val="76AE43"/>
                </a:solidFill>
              </a:rPr>
              <a:t>Epipen</a:t>
            </a:r>
            <a:r>
              <a:rPr lang="nl-BE" baseline="30000" dirty="0">
                <a:solidFill>
                  <a:srgbClr val="76AE43"/>
                </a:solidFill>
              </a:rPr>
              <a:t>®</a:t>
            </a:r>
            <a:r>
              <a:rPr lang="nl-BE" dirty="0">
                <a:solidFill>
                  <a:srgbClr val="76AE43"/>
                </a:solidFill>
              </a:rPr>
              <a:t>) </a:t>
            </a:r>
            <a:r>
              <a:rPr lang="nl-BE" dirty="0"/>
              <a:t>-&gt; voorkeur in de apotheek</a:t>
            </a:r>
          </a:p>
          <a:p>
            <a:r>
              <a:rPr lang="nl-BE" dirty="0">
                <a:solidFill>
                  <a:srgbClr val="76AE43"/>
                </a:solidFill>
              </a:rPr>
              <a:t>1 </a:t>
            </a:r>
            <a:r>
              <a:rPr lang="nl-BE" dirty="0" err="1">
                <a:solidFill>
                  <a:srgbClr val="76AE43"/>
                </a:solidFill>
              </a:rPr>
              <a:t>ampoule</a:t>
            </a:r>
            <a:r>
              <a:rPr lang="nl-BE" dirty="0">
                <a:solidFill>
                  <a:srgbClr val="76AE43"/>
                </a:solidFill>
              </a:rPr>
              <a:t> adrenaline </a:t>
            </a:r>
          </a:p>
          <a:p>
            <a:pPr marL="0" indent="0">
              <a:buNone/>
            </a:pPr>
            <a:r>
              <a:rPr lang="nl-BE" dirty="0"/>
              <a:t>	(Er zijn verschillende zouten van adrenaline beschikbaar: Adrenaline (</a:t>
            </a:r>
            <a:r>
              <a:rPr lang="nl-BE" dirty="0" err="1"/>
              <a:t>HCl</a:t>
            </a:r>
            <a:r>
              <a:rPr lang="nl-BE" dirty="0"/>
              <a:t>)</a:t>
            </a:r>
            <a:r>
              <a:rPr lang="nl-BE" baseline="30000" dirty="0"/>
              <a:t>®</a:t>
            </a:r>
            <a:r>
              <a:rPr lang="nl-BE" dirty="0"/>
              <a:t> 0,8 mg/ml 	</a:t>
            </a:r>
            <a:r>
              <a:rPr lang="nl-BE" dirty="0" err="1"/>
              <a:t>Sterop</a:t>
            </a:r>
            <a:r>
              <a:rPr lang="nl-BE" dirty="0"/>
              <a:t> (adrenaline </a:t>
            </a:r>
            <a:r>
              <a:rPr lang="nl-BE" dirty="0" err="1"/>
              <a:t>HCl</a:t>
            </a:r>
            <a:r>
              <a:rPr lang="nl-BE" dirty="0"/>
              <a:t> 1 mg/ml) of Adrenaline (tartraat)</a:t>
            </a:r>
            <a:r>
              <a:rPr lang="nl-BE" baseline="30000" dirty="0"/>
              <a:t>®</a:t>
            </a:r>
            <a:r>
              <a:rPr lang="nl-BE" dirty="0"/>
              <a:t> 1mg/ml </a:t>
            </a:r>
            <a:r>
              <a:rPr lang="nl-BE" dirty="0" err="1"/>
              <a:t>Sterop</a:t>
            </a:r>
            <a:r>
              <a:rPr lang="nl-BE" dirty="0"/>
              <a:t> (adrenaline 	tartraat 1,8mg/ml, equivalent aan 1 mg adrenaline base = 1,25mg adrenaline </a:t>
            </a:r>
            <a:r>
              <a:rPr lang="nl-BE" dirty="0" err="1"/>
              <a:t>HCl</a:t>
            </a:r>
            <a:r>
              <a:rPr lang="nl-BE" dirty="0"/>
              <a:t>. </a:t>
            </a:r>
          </a:p>
          <a:p>
            <a:pPr marL="0" indent="0">
              <a:buNone/>
            </a:pPr>
            <a:r>
              <a:rPr lang="nl-BE" dirty="0"/>
              <a:t>	Er wordt 0,5ml geïnjecteerd per keer bij volwassenen, onafhankelijk van de zoutvorm)</a:t>
            </a:r>
          </a:p>
          <a:p>
            <a:r>
              <a:rPr lang="nl-BE" dirty="0">
                <a:solidFill>
                  <a:srgbClr val="76AE43"/>
                </a:solidFill>
              </a:rPr>
              <a:t>Oraal antihistaminicum </a:t>
            </a:r>
          </a:p>
          <a:p>
            <a:r>
              <a:rPr lang="nl-BE" dirty="0">
                <a:solidFill>
                  <a:srgbClr val="76AE43"/>
                </a:solidFill>
              </a:rPr>
              <a:t>Spuit van 1ml </a:t>
            </a:r>
          </a:p>
          <a:p>
            <a:r>
              <a:rPr lang="nl-BE" dirty="0">
                <a:solidFill>
                  <a:srgbClr val="76AE43"/>
                </a:solidFill>
              </a:rPr>
              <a:t>Spuit van 2,5 ml </a:t>
            </a:r>
          </a:p>
          <a:p>
            <a:r>
              <a:rPr lang="nl-BE" dirty="0">
                <a:solidFill>
                  <a:srgbClr val="76AE43"/>
                </a:solidFill>
              </a:rPr>
              <a:t>IM naald 21G </a:t>
            </a:r>
          </a:p>
          <a:p>
            <a:r>
              <a:rPr lang="nl-BE" dirty="0">
                <a:solidFill>
                  <a:srgbClr val="76AE43"/>
                </a:solidFill>
              </a:rPr>
              <a:t>Reeds gekoelde (diepvries) </a:t>
            </a:r>
            <a:r>
              <a:rPr lang="nl-BE" dirty="0" err="1">
                <a:solidFill>
                  <a:srgbClr val="76AE43"/>
                </a:solidFill>
              </a:rPr>
              <a:t>cold</a:t>
            </a:r>
            <a:r>
              <a:rPr lang="nl-BE" dirty="0">
                <a:solidFill>
                  <a:srgbClr val="76AE43"/>
                </a:solidFill>
              </a:rPr>
              <a:t>/hot pack </a:t>
            </a:r>
          </a:p>
        </p:txBody>
      </p:sp>
    </p:spTree>
    <p:extLst>
      <p:ext uri="{BB962C8B-B14F-4D97-AF65-F5344CB8AC3E}">
        <p14:creationId xmlns:p14="http://schemas.microsoft.com/office/powerpoint/2010/main" val="209904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C3B10-2595-4F42-4AA0-785C00C8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Doelgroepen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ED1F574-8BAF-6876-0D3A-0FFF0EF76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657644"/>
              </p:ext>
            </p:extLst>
          </p:nvPr>
        </p:nvGraphicFramePr>
        <p:xfrm>
          <a:off x="5230135" y="0"/>
          <a:ext cx="6961865" cy="6901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8425">
                  <a:extLst>
                    <a:ext uri="{9D8B030D-6E8A-4147-A177-3AD203B41FA5}">
                      <a16:colId xmlns:a16="http://schemas.microsoft.com/office/drawing/2014/main" val="3872352460"/>
                    </a:ext>
                  </a:extLst>
                </a:gridCol>
                <a:gridCol w="3463440">
                  <a:extLst>
                    <a:ext uri="{9D8B030D-6E8A-4147-A177-3AD203B41FA5}">
                      <a16:colId xmlns:a16="http://schemas.microsoft.com/office/drawing/2014/main" val="3013086033"/>
                    </a:ext>
                  </a:extLst>
                </a:gridCol>
              </a:tblGrid>
              <a:tr h="4506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effectLst/>
                        </a:rPr>
                        <a:t>Dezelfde doelgroepen voor Griep &amp; COVID-19 doelgroep</a:t>
                      </a:r>
                      <a:endParaRPr lang="nl-B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3" marR="41173" marT="5718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438576"/>
                  </a:ext>
                </a:extLst>
              </a:tr>
              <a:tr h="24742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kern="100" dirty="0">
                          <a:solidFill>
                            <a:srgbClr val="FFFFCC"/>
                          </a:solidFill>
                          <a:effectLst/>
                        </a:rPr>
                        <a:t>1</a:t>
                      </a:r>
                      <a:r>
                        <a:rPr lang="nl-BE" sz="1200" kern="100" dirty="0">
                          <a:effectLst/>
                        </a:rPr>
                        <a:t>. Iedereen boven de 65 jaar </a:t>
                      </a:r>
                      <a:endParaRPr lang="nl-B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3" marR="41173" marT="5718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979807"/>
                  </a:ext>
                </a:extLst>
              </a:tr>
              <a:tr h="37652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solidFill>
                            <a:srgbClr val="FFFFCC"/>
                          </a:solidFill>
                          <a:effectLst/>
                        </a:rPr>
                        <a:t>2. </a:t>
                      </a:r>
                      <a:r>
                        <a:rPr lang="nl-NL" sz="1200" kern="100" dirty="0">
                          <a:effectLst/>
                        </a:rPr>
                        <a:t>alle </a:t>
                      </a:r>
                      <a:r>
                        <a:rPr lang="nl-NL" sz="1200" kern="100" dirty="0" err="1">
                          <a:effectLst/>
                        </a:rPr>
                        <a:t>immuungecompromiteerden</a:t>
                      </a:r>
                      <a:r>
                        <a:rPr lang="nl-NL" sz="1200" kern="100" dirty="0">
                          <a:effectLst/>
                        </a:rPr>
                        <a:t> en personen met </a:t>
                      </a:r>
                      <a:r>
                        <a:rPr lang="nl-NL" sz="1200" kern="100" dirty="0" err="1">
                          <a:effectLst/>
                        </a:rPr>
                        <a:t>comorbiditeiten</a:t>
                      </a:r>
                      <a:endParaRPr lang="nl-B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3" marR="41173" marT="5718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951500"/>
                  </a:ext>
                </a:extLst>
              </a:tr>
              <a:tr h="27008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kern="100" dirty="0">
                          <a:solidFill>
                            <a:srgbClr val="FFFFCC"/>
                          </a:solidFill>
                          <a:effectLst/>
                        </a:rPr>
                        <a:t>3. </a:t>
                      </a:r>
                      <a:r>
                        <a:rPr lang="nl-BE" sz="1200" kern="100" dirty="0">
                          <a:effectLst/>
                        </a:rPr>
                        <a:t>alle zwangere vrouwen        </a:t>
                      </a:r>
                      <a:endParaRPr lang="nl-B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3" marR="41173" marT="5718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157346"/>
                  </a:ext>
                </a:extLst>
              </a:tr>
              <a:tr h="25818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solidFill>
                            <a:srgbClr val="FFFFCC"/>
                          </a:solidFill>
                          <a:effectLst/>
                        </a:rPr>
                        <a:t>4. </a:t>
                      </a:r>
                      <a:r>
                        <a:rPr lang="nl-NL" sz="1200" kern="100" dirty="0">
                          <a:effectLst/>
                        </a:rPr>
                        <a:t>alle personen werkzaam in de zorgsector </a:t>
                      </a:r>
                      <a:endParaRPr lang="nl-B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3" marR="41173" marT="5718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552673"/>
                  </a:ext>
                </a:extLst>
              </a:tr>
              <a:tr h="2797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solidFill>
                            <a:srgbClr val="FFFFCC"/>
                          </a:solidFill>
                          <a:effectLst/>
                        </a:rPr>
                        <a:t>5. </a:t>
                      </a:r>
                      <a:r>
                        <a:rPr lang="nl-NL" sz="1200" kern="100" dirty="0">
                          <a:effectLst/>
                        </a:rPr>
                        <a:t>Personen die in een instelling verblijven</a:t>
                      </a:r>
                      <a:endParaRPr lang="nl-B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3" marR="41173" marT="5718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269351"/>
                  </a:ext>
                </a:extLst>
              </a:tr>
              <a:tr h="50023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solidFill>
                            <a:srgbClr val="FFFFCC"/>
                          </a:solidFill>
                          <a:effectLst/>
                        </a:rPr>
                        <a:t>6. </a:t>
                      </a:r>
                      <a:r>
                        <a:rPr lang="nl-NL" sz="1200" kern="100" dirty="0">
                          <a:effectLst/>
                        </a:rPr>
                        <a:t>Personen tussen 50 - 65 jaar met overgewicht (griep) sedentair leven voor COVID-19, roken, overmatig alcohol gebruik</a:t>
                      </a:r>
                      <a:endParaRPr lang="nl-B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3" marR="41173" marT="5718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61512"/>
                  </a:ext>
                </a:extLst>
              </a:tr>
              <a:tr h="4303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kern="100" dirty="0">
                          <a:solidFill>
                            <a:srgbClr val="FFFFCC"/>
                          </a:solidFill>
                          <a:effectLst/>
                        </a:rPr>
                        <a:t> </a:t>
                      </a:r>
                      <a:r>
                        <a:rPr lang="nl-BE" sz="1200" kern="100" cap="all" baseline="0" dirty="0">
                          <a:solidFill>
                            <a:srgbClr val="FFFFCC"/>
                          </a:solidFill>
                          <a:effectLst/>
                        </a:rPr>
                        <a:t>Verschillen in doelgroepen</a:t>
                      </a:r>
                      <a:endParaRPr lang="nl-BE" sz="1200" kern="100" cap="all" baseline="0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3" marR="41173" marT="5718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33428"/>
                  </a:ext>
                </a:extLst>
              </a:tr>
              <a:tr h="236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kern="100" cap="small" baseline="0" dirty="0">
                          <a:effectLst/>
                        </a:rPr>
                        <a:t>Griep</a:t>
                      </a:r>
                      <a:endParaRPr lang="nl-BE" sz="1200" kern="100" cap="sm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3" marR="41173" marT="57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="1" kern="100" cap="small" baseline="0" dirty="0">
                          <a:effectLst/>
                        </a:rPr>
                        <a:t>COVID-19 </a:t>
                      </a:r>
                      <a:endParaRPr lang="nl-BE" sz="1200" b="1" kern="100" cap="sm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3" marR="41173" marT="5718" marB="0" anchor="ctr"/>
                </a:tc>
                <a:extLst>
                  <a:ext uri="{0D108BD9-81ED-4DB2-BD59-A6C34878D82A}">
                    <a16:rowId xmlns:a16="http://schemas.microsoft.com/office/drawing/2014/main" val="928553572"/>
                  </a:ext>
                </a:extLst>
              </a:tr>
              <a:tr h="26953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200" kern="100" dirty="0">
                          <a:effectLst/>
                        </a:rPr>
                        <a:t>Alle patiënten </a:t>
                      </a:r>
                      <a:r>
                        <a:rPr lang="nl-NL" sz="1200" kern="100" dirty="0">
                          <a:solidFill>
                            <a:srgbClr val="FFFFCC"/>
                          </a:solidFill>
                          <a:effectLst/>
                        </a:rPr>
                        <a:t>vanaf de leeftijd van 6 maanden die lijden aan een onderliggende chronische aandoening </a:t>
                      </a:r>
                      <a:r>
                        <a:rPr lang="nl-NL" sz="1200" kern="100" dirty="0" err="1">
                          <a:effectLst/>
                        </a:rPr>
                        <a:t>incl</a:t>
                      </a:r>
                      <a:r>
                        <a:rPr lang="nl-NL" sz="1200" kern="100" dirty="0">
                          <a:effectLst/>
                        </a:rPr>
                        <a:t> diabetes, ernstig astma,… </a:t>
                      </a:r>
                      <a:r>
                        <a:rPr lang="nl-NL" sz="1200" kern="100" dirty="0" err="1">
                          <a:effectLst/>
                        </a:rPr>
                        <a:t>excl</a:t>
                      </a:r>
                      <a:r>
                        <a:rPr lang="nl-NL" sz="1200" kern="100" dirty="0">
                          <a:effectLst/>
                        </a:rPr>
                        <a:t> hypertensie</a:t>
                      </a:r>
                      <a:endParaRPr lang="nl-BE" sz="12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200" kern="100" dirty="0">
                          <a:effectLst/>
                        </a:rPr>
                        <a:t>Kinderen die een </a:t>
                      </a:r>
                      <a:r>
                        <a:rPr lang="nl-NL" sz="1200" kern="100" dirty="0">
                          <a:solidFill>
                            <a:srgbClr val="FFFFCC"/>
                          </a:solidFill>
                          <a:effectLst/>
                        </a:rPr>
                        <a:t>langdurige aspirinetherapie</a:t>
                      </a:r>
                      <a:r>
                        <a:rPr lang="nl-NL" sz="1200" kern="100" dirty="0">
                          <a:effectLst/>
                        </a:rPr>
                        <a:t> nemen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nl-NL" sz="1200" kern="100" dirty="0">
                          <a:solidFill>
                            <a:srgbClr val="FFFFCC"/>
                          </a:solidFill>
                          <a:effectLst/>
                        </a:rPr>
                        <a:t>Kinderen jonger dan 6 maanden zonder risicofactoren waarvan de moeder geen griepvaccin heeft gekregen tijdens de </a:t>
                      </a:r>
                      <a:br>
                        <a:rPr lang="nl-NL" sz="1200" kern="100" dirty="0">
                          <a:solidFill>
                            <a:srgbClr val="FFFFCC"/>
                          </a:solidFill>
                          <a:effectLst/>
                        </a:rPr>
                      </a:br>
                      <a:r>
                        <a:rPr lang="nl-NL" sz="1200" kern="100" dirty="0">
                          <a:solidFill>
                            <a:srgbClr val="FFFFCC"/>
                          </a:solidFill>
                          <a:effectLst/>
                        </a:rPr>
                        <a:t>zwangerschap</a:t>
                      </a:r>
                      <a:endParaRPr lang="nl-BE" sz="1200" kern="100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endParaRPr lang="nl-B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3" marR="41173" marT="5718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200" kern="100" dirty="0">
                          <a:effectLst/>
                        </a:rPr>
                        <a:t>Iedere patiënt van 18 jaar of ouder die lijdt aan een onderliggende chronische aandoening, </a:t>
                      </a:r>
                      <a:r>
                        <a:rPr lang="nl-NL" sz="1200" kern="100" dirty="0" err="1">
                          <a:effectLst/>
                        </a:rPr>
                        <a:t>incl</a:t>
                      </a:r>
                      <a:r>
                        <a:rPr lang="nl-NL" sz="1200" kern="100" dirty="0">
                          <a:effectLst/>
                        </a:rPr>
                        <a:t> diabetes, ernstig astma, </a:t>
                      </a:r>
                      <a:r>
                        <a:rPr lang="nl-NL" sz="1200" b="1" kern="100" dirty="0">
                          <a:effectLst/>
                        </a:rPr>
                        <a:t>hypertensie met cardiale complicaties</a:t>
                      </a:r>
                      <a:r>
                        <a:rPr lang="nl-NL" sz="1200" kern="100" dirty="0">
                          <a:effectLst/>
                        </a:rPr>
                        <a:t>. </a:t>
                      </a:r>
                      <a:r>
                        <a:rPr lang="nl-NL" sz="1200" b="1" kern="100" dirty="0">
                          <a:effectLst/>
                        </a:rPr>
                        <a:t>Kinderen enkel indien ernstige chronische aandoeningen</a:t>
                      </a:r>
                      <a:r>
                        <a:rPr lang="nl-NL" sz="1200" kern="100" dirty="0">
                          <a:effectLst/>
                        </a:rPr>
                        <a:t>.</a:t>
                      </a:r>
                      <a:endParaRPr lang="nl-BE" sz="12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l-NL" sz="1200" b="1" kern="100" dirty="0">
                          <a:effectLst/>
                        </a:rPr>
                        <a:t>Patiënten met neurologische aandoeningen bv dementie, ernstige depressie,…</a:t>
                      </a:r>
                      <a:endParaRPr lang="nl-BE" sz="1200" b="1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200" b="1" kern="100" dirty="0">
                          <a:effectLst/>
                        </a:rPr>
                        <a:t>Kinderen met Syndroom van Down</a:t>
                      </a:r>
                      <a:endParaRPr lang="nl-BE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3" marR="41173" marT="5718" marB="0" anchor="ctr"/>
                </a:tc>
                <a:extLst>
                  <a:ext uri="{0D108BD9-81ED-4DB2-BD59-A6C34878D82A}">
                    <a16:rowId xmlns:a16="http://schemas.microsoft.com/office/drawing/2014/main" val="163279892"/>
                  </a:ext>
                </a:extLst>
              </a:tr>
              <a:tr h="11564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nl-NL" sz="1200" kern="100" dirty="0" err="1">
                          <a:effectLst/>
                        </a:rPr>
                        <a:t>Cocoonvaccinatie</a:t>
                      </a:r>
                      <a:r>
                        <a:rPr lang="nl-NL" sz="1200" kern="100" dirty="0">
                          <a:effectLst/>
                        </a:rPr>
                        <a:t>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200" kern="100" dirty="0">
                          <a:solidFill>
                            <a:srgbClr val="FFFFCC"/>
                          </a:solidFill>
                          <a:effectLst/>
                        </a:rPr>
                        <a:t>Iedereen die samenwoont met  groep1 personen met </a:t>
                      </a:r>
                      <a:r>
                        <a:rPr lang="nl-NL" sz="1200" kern="100" dirty="0" err="1">
                          <a:solidFill>
                            <a:srgbClr val="FFFFCC"/>
                          </a:solidFill>
                          <a:effectLst/>
                        </a:rPr>
                        <a:t>comorbiditeiten</a:t>
                      </a:r>
                      <a:endParaRPr lang="nl-B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3" marR="41173" marT="5718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nl-NL" sz="1200" kern="100" dirty="0" err="1">
                          <a:effectLst/>
                        </a:rPr>
                        <a:t>Cocoonvaccinatie</a:t>
                      </a:r>
                      <a:r>
                        <a:rPr lang="nl-NL" sz="1200" kern="100" dirty="0">
                          <a:effectLst/>
                        </a:rPr>
                        <a:t> </a:t>
                      </a:r>
                      <a:r>
                        <a:rPr lang="nl-NL" sz="1200" b="1" kern="100" dirty="0">
                          <a:effectLst/>
                        </a:rPr>
                        <a:t>zeer beperkt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nl-NL" sz="1200" kern="100" dirty="0">
                          <a:effectLst/>
                        </a:rPr>
                        <a:t>Iedereen die samenwoont met zeer ernstig </a:t>
                      </a:r>
                      <a:r>
                        <a:rPr lang="nl-NL" sz="1200" kern="100" dirty="0" err="1">
                          <a:effectLst/>
                        </a:rPr>
                        <a:t>immuungecompromiteerden</a:t>
                      </a:r>
                      <a:endParaRPr lang="nl-B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endParaRPr lang="nl-B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73" marR="41173" marT="5718" marB="0"/>
                </a:tc>
                <a:extLst>
                  <a:ext uri="{0D108BD9-81ED-4DB2-BD59-A6C34878D82A}">
                    <a16:rowId xmlns:a16="http://schemas.microsoft.com/office/drawing/2014/main" val="1405733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75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BE4F7-B5EE-C331-B0CD-38CBAE0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Hoeveel kan de apotheker? Wat leren we uit cijfers covid-19?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025FC3B-F163-7F9D-6FC8-63D328B70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479407"/>
              </p:ext>
            </p:extLst>
          </p:nvPr>
        </p:nvGraphicFramePr>
        <p:xfrm>
          <a:off x="2019868" y="2292823"/>
          <a:ext cx="7110483" cy="2593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1055">
                  <a:extLst>
                    <a:ext uri="{9D8B030D-6E8A-4147-A177-3AD203B41FA5}">
                      <a16:colId xmlns:a16="http://schemas.microsoft.com/office/drawing/2014/main" val="2065566335"/>
                    </a:ext>
                  </a:extLst>
                </a:gridCol>
                <a:gridCol w="2392688">
                  <a:extLst>
                    <a:ext uri="{9D8B030D-6E8A-4147-A177-3AD203B41FA5}">
                      <a16:colId xmlns:a16="http://schemas.microsoft.com/office/drawing/2014/main" val="2903436041"/>
                    </a:ext>
                  </a:extLst>
                </a:gridCol>
                <a:gridCol w="2356740">
                  <a:extLst>
                    <a:ext uri="{9D8B030D-6E8A-4147-A177-3AD203B41FA5}">
                      <a16:colId xmlns:a16="http://schemas.microsoft.com/office/drawing/2014/main" val="240477255"/>
                    </a:ext>
                  </a:extLst>
                </a:gridCol>
              </a:tblGrid>
              <a:tr h="518615">
                <a:tc>
                  <a:txBody>
                    <a:bodyPr/>
                    <a:lstStyle/>
                    <a:p>
                      <a:endParaRPr lang="nl-BE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>
                          <a:effectLst/>
                        </a:rPr>
                        <a:t>Voorbereiden</a:t>
                      </a:r>
                      <a:endParaRPr lang="nl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>
                          <a:effectLst/>
                        </a:rPr>
                        <a:t>Vaccineren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14708836"/>
                  </a:ext>
                </a:extLst>
              </a:tr>
              <a:tr h="518615">
                <a:tc>
                  <a:txBody>
                    <a:bodyPr/>
                    <a:lstStyle/>
                    <a:p>
                      <a:r>
                        <a:rPr lang="nl-BE" sz="2000">
                          <a:effectLst/>
                        </a:rPr>
                        <a:t>België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>
                          <a:effectLst/>
                        </a:rPr>
                        <a:t>372.708</a:t>
                      </a:r>
                      <a:endParaRPr lang="nl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r>
                        <a:rPr lang="nl-B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85.069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7021405"/>
                  </a:ext>
                </a:extLst>
              </a:tr>
              <a:tr h="518615">
                <a:tc>
                  <a:txBody>
                    <a:bodyPr/>
                    <a:lstStyle/>
                    <a:p>
                      <a:r>
                        <a:rPr lang="nl-BE" sz="2000">
                          <a:effectLst/>
                        </a:rPr>
                        <a:t>Vlaanderen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>
                          <a:effectLst/>
                        </a:rPr>
                        <a:t>225.064</a:t>
                      </a:r>
                      <a:endParaRPr lang="nl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>
                          <a:effectLst/>
                        </a:rPr>
                        <a:t>238.134</a:t>
                      </a:r>
                      <a:endParaRPr lang="nl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51671101"/>
                  </a:ext>
                </a:extLst>
              </a:tr>
              <a:tr h="518615">
                <a:tc>
                  <a:txBody>
                    <a:bodyPr/>
                    <a:lstStyle/>
                    <a:p>
                      <a:r>
                        <a:rPr lang="nl-BE" sz="2000">
                          <a:effectLst/>
                        </a:rPr>
                        <a:t>Brussel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10.384</a:t>
                      </a:r>
                      <a:endParaRPr lang="nl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10.608</a:t>
                      </a:r>
                      <a:endParaRPr lang="nl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95913125"/>
                  </a:ext>
                </a:extLst>
              </a:tr>
              <a:tr h="518615">
                <a:tc>
                  <a:txBody>
                    <a:bodyPr/>
                    <a:lstStyle/>
                    <a:p>
                      <a:r>
                        <a:rPr lang="nl-BE" sz="2000">
                          <a:effectLst/>
                        </a:rPr>
                        <a:t>Wallonië</a:t>
                      </a:r>
                      <a:endParaRPr lang="nl-B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>
                          <a:effectLst/>
                        </a:rPr>
                        <a:t>136.551</a:t>
                      </a:r>
                      <a:endParaRPr lang="nl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>
                          <a:effectLst/>
                        </a:rPr>
                        <a:t>137.036</a:t>
                      </a:r>
                      <a:endParaRPr lang="nl-B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87600073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E19609C6-E983-F53F-34E3-DAD33FE37F01}"/>
              </a:ext>
            </a:extLst>
          </p:cNvPr>
          <p:cNvSpPr txBox="1"/>
          <p:nvPr/>
        </p:nvSpPr>
        <p:spPr>
          <a:xfrm>
            <a:off x="2019868" y="5111393"/>
            <a:ext cx="711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1425 apotheken die vaccinatie aanbieden op Apotheek.be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573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17D8A-C461-230B-8495-81770007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Hoeveel kan de apotheker per dag mits georganiseerde vaccinatiemomenten? 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F36BEB76-EBA2-A548-AA71-28B91E29D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063636"/>
              </p:ext>
            </p:extLst>
          </p:nvPr>
        </p:nvGraphicFramePr>
        <p:xfrm>
          <a:off x="2135875" y="2057399"/>
          <a:ext cx="7322024" cy="453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53147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2.3420"/>
  <p:tag name="SLIDO_PRESENTATION_ID" val="00000000-0000-0000-0000-000000000000"/>
  <p:tag name="SLIDO_EVENT_UUID" val="c6dc0dfd-01ad-4765-a1c8-dabae4ff3da2"/>
  <p:tag name="SLIDO_EVENT_SECTION_UUID" val="d984ba18-5fbf-4555-888b-ae36f854d5e0"/>
</p:tagLst>
</file>

<file path=ppt/theme/theme1.xml><?xml version="1.0" encoding="utf-8"?>
<a:theme xmlns:a="http://schemas.openxmlformats.org/drawingml/2006/main" name="2_AccentBoxVTI">
  <a:themeElements>
    <a:clrScheme name="Aangepast 1">
      <a:dk1>
        <a:srgbClr val="008A5E"/>
      </a:dk1>
      <a:lt1>
        <a:srgbClr val="FFFFFF"/>
      </a:lt1>
      <a:dk2>
        <a:srgbClr val="807F83"/>
      </a:dk2>
      <a:lt2>
        <a:srgbClr val="6FC167"/>
      </a:lt2>
      <a:accent1>
        <a:srgbClr val="008A5E"/>
      </a:accent1>
      <a:accent2>
        <a:srgbClr val="807F83"/>
      </a:accent2>
      <a:accent3>
        <a:srgbClr val="6FC167"/>
      </a:accent3>
      <a:accent4>
        <a:srgbClr val="FFFFFF"/>
      </a:accent4>
      <a:accent5>
        <a:srgbClr val="000000"/>
      </a:accent5>
      <a:accent6>
        <a:srgbClr val="D8D8D8"/>
      </a:accent6>
      <a:hlink>
        <a:srgbClr val="008A5E"/>
      </a:hlink>
      <a:folHlink>
        <a:srgbClr val="008A5E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faadd6-0298-4bf8-b78e-857737d381ca" xsi:nil="true"/>
    <lcf76f155ced4ddcb4097134ff3c332f xmlns="dfaf33dd-3f26-4095-ad2c-e7eef833be5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34D0665E045C45A8F72B76D3280FEE" ma:contentTypeVersion="17" ma:contentTypeDescription="Een nieuw document maken." ma:contentTypeScope="" ma:versionID="77e37dca81d0b0ca77cc5024ec0a2f19">
  <xsd:schema xmlns:xsd="http://www.w3.org/2001/XMLSchema" xmlns:xs="http://www.w3.org/2001/XMLSchema" xmlns:p="http://schemas.microsoft.com/office/2006/metadata/properties" xmlns:ns2="dfaf33dd-3f26-4095-ad2c-e7eef833be5a" xmlns:ns3="c0faadd6-0298-4bf8-b78e-857737d381ca" targetNamespace="http://schemas.microsoft.com/office/2006/metadata/properties" ma:root="true" ma:fieldsID="d3f4b41eccc58c0b61713263f8cf18ce" ns2:_="" ns3:_="">
    <xsd:import namespace="dfaf33dd-3f26-4095-ad2c-e7eef833be5a"/>
    <xsd:import namespace="c0faadd6-0298-4bf8-b78e-857737d381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f33dd-3f26-4095-ad2c-e7eef833be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61b4829-bebf-4284-9e77-5403ba7a3b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aadd6-0298-4bf8-b78e-857737d381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2eea2b-94a8-4c08-b5f7-894694774725}" ma:internalName="TaxCatchAll" ma:showField="CatchAllData" ma:web="c0faadd6-0298-4bf8-b78e-857737d381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A1D5E7-91F3-43E1-9330-B64CD98A58EE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dfaf33dd-3f26-4095-ad2c-e7eef833be5a"/>
    <ds:schemaRef ds:uri="http://schemas.microsoft.com/office/infopath/2007/PartnerControls"/>
    <ds:schemaRef ds:uri="c0faadd6-0298-4bf8-b78e-857737d381c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E902CE-48D9-463A-8D51-C88E3F340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af33dd-3f26-4095-ad2c-e7eef833be5a"/>
    <ds:schemaRef ds:uri="c0faadd6-0298-4bf8-b78e-857737d381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90CE32-15B1-410F-BCC8-08EAED94B8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Words>717</Words>
  <Application>Microsoft Office PowerPoint</Application>
  <PresentationFormat>Breedbeeld</PresentationFormat>
  <Paragraphs>116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Avenir Next LT Pro</vt:lpstr>
      <vt:lpstr>Calibri</vt:lpstr>
      <vt:lpstr>Open Sans</vt:lpstr>
      <vt:lpstr>Sofia Pro Soft Bold</vt:lpstr>
      <vt:lpstr>Symbol</vt:lpstr>
      <vt:lpstr>Times New Roman</vt:lpstr>
      <vt:lpstr>2_AccentBoxVTI</vt:lpstr>
      <vt:lpstr>Najaarsvaccinatie in de apotheek - Griep</vt:lpstr>
      <vt:lpstr>Vaccinatie tegen covid-19 en tegen griep</vt:lpstr>
      <vt:lpstr>Wetsontwerp</vt:lpstr>
      <vt:lpstr>Honoraria en terugbetaling</vt:lpstr>
      <vt:lpstr>Voorwaarden</vt:lpstr>
      <vt:lpstr>Noodkit</vt:lpstr>
      <vt:lpstr>Doelgroepen</vt:lpstr>
      <vt:lpstr>Hoeveel kan de apotheker? Wat leren we uit cijfers covid-19?</vt:lpstr>
      <vt:lpstr>Hoeveel kan de apotheker per dag mits georganiseerde vaccinatiemomenten? </vt:lpstr>
      <vt:lpstr>Sensibilisering: POPVAX</vt:lpstr>
      <vt:lpstr>PopVAX: visueel</vt:lpstr>
      <vt:lpstr>Aanbevelingen: </vt:lpstr>
      <vt:lpstr>Werkwijze</vt:lpstr>
      <vt:lpstr>Anamnese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Tom Herremans | Vlaams Apothekers Netwerk</dc:creator>
  <cp:lastModifiedBy>Marleen Haems</cp:lastModifiedBy>
  <cp:revision>25</cp:revision>
  <dcterms:created xsi:type="dcterms:W3CDTF">2020-07-28T13:29:41Z</dcterms:created>
  <dcterms:modified xsi:type="dcterms:W3CDTF">2023-10-16T13:46:46Z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0x0101001134D0665E045C45A8F72B76D3280FEE</vt:lpwstr>
  </property>
  <property fmtid="{D5CDD505-2E9C-101B-9397-08002B2CF9AE}" pid="3" name="SlidoAppVersion">
    <vt:lpwstr>1.5.2.3420</vt:lpwstr>
  </property>
  <property fmtid="{D5CDD505-2E9C-101B-9397-08002B2CF9AE}" pid="4" name="MediaServiceImageTags">
    <vt:lpwstr/>
  </property>
</Properties>
</file>