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4"/>
  </p:sldMasterIdLst>
  <p:notesMasterIdLst>
    <p:notesMasterId r:id="rId18"/>
  </p:notesMasterIdLst>
  <p:handoutMasterIdLst>
    <p:handoutMasterId r:id="rId19"/>
  </p:handoutMasterIdLst>
  <p:sldIdLst>
    <p:sldId id="297" r:id="rId5"/>
    <p:sldId id="260" r:id="rId6"/>
    <p:sldId id="300" r:id="rId7"/>
    <p:sldId id="261" r:id="rId8"/>
    <p:sldId id="303" r:id="rId9"/>
    <p:sldId id="304" r:id="rId10"/>
    <p:sldId id="301" r:id="rId11"/>
    <p:sldId id="302" r:id="rId12"/>
    <p:sldId id="306" r:id="rId13"/>
    <p:sldId id="259" r:id="rId14"/>
    <p:sldId id="305" r:id="rId15"/>
    <p:sldId id="307" r:id="rId16"/>
    <p:sldId id="299" r:id="rId1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46"/>
    <a:srgbClr val="807F83"/>
    <a:srgbClr val="76AE43"/>
    <a:srgbClr val="AECA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6387" autoAdjust="0"/>
  </p:normalViewPr>
  <p:slideViewPr>
    <p:cSldViewPr snapToGrid="0">
      <p:cViewPr varScale="1">
        <p:scale>
          <a:sx n="88" d="100"/>
          <a:sy n="88" d="100"/>
        </p:scale>
        <p:origin x="72" y="7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19" y="6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DAB01B8-5BF9-4DB0-A140-169E036B5C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6BD37AF-6089-4DDE-85DF-CAA1F0B92E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4817F-E3B8-4A31-AE6A-8D90461C2460}" type="datetimeFigureOut">
              <a:rPr lang="nl-BE" smtClean="0"/>
              <a:t>25/08/2022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8469368-5FFC-4D15-A617-58F75CABDA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3C9A049-B971-49F3-BE8A-F644E5D26B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097A7-7376-4E8D-8E39-786ACC3262E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5755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49833-386D-4925-8827-711B85895DAD}" type="datetimeFigureOut">
              <a:rPr lang="nl-BE" smtClean="0"/>
              <a:t>25/08/2022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B4FF4-B899-4D14-9582-3D7A236280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2874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B4FF4-B899-4D14-9582-3D7A236280CB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48232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al 20">
            <a:extLst>
              <a:ext uri="{FF2B5EF4-FFF2-40B4-BE49-F238E27FC236}">
                <a16:creationId xmlns:a16="http://schemas.microsoft.com/office/drawing/2014/main" id="{73F8F605-A19C-4572-BC91-314DD72C7644}"/>
              </a:ext>
            </a:extLst>
          </p:cNvPr>
          <p:cNvSpPr/>
          <p:nvPr userDrawn="1"/>
        </p:nvSpPr>
        <p:spPr>
          <a:xfrm>
            <a:off x="-3123195" y="-102122"/>
            <a:ext cx="7482996" cy="7508485"/>
          </a:xfrm>
          <a:prstGeom prst="ellipse">
            <a:avLst/>
          </a:prstGeom>
          <a:solidFill>
            <a:srgbClr val="76AE43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>
                <a:solidFill>
                  <a:srgbClr val="007146"/>
                </a:solidFill>
                <a:latin typeface="Sofia Pro Soft Bold" panose="020B0000000000000000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6AE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02AC24A9-CCB6-4F8D-B8DB-C2F3692CFA5A}" type="datetimeFigureOut">
              <a:rPr lang="en-US" smtClean="0"/>
              <a:pPr/>
              <a:t>8/25/2022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B2DC25EE-239B-4C5F-AAD1-255A7D5F1EE2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1" y="4473770"/>
            <a:ext cx="11016000" cy="18000"/>
          </a:xfrm>
          <a:prstGeom prst="rect">
            <a:avLst/>
          </a:prstGeom>
          <a:solidFill>
            <a:srgbClr val="807F83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564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Sofia Pro Soft Bold" panose="020B0000000000000000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76AE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AECA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AECA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02AC24A9-CCB6-4F8D-B8DB-C2F3692CFA5A}" type="datetimeFigureOut">
              <a:rPr lang="en-US" smtClean="0"/>
              <a:pPr/>
              <a:t>8/25/2022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B2DC25EE-239B-4C5F-AAD1-255A7D5F1EE2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61449ACE-1810-48BF-AAA3-DA3D65440D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0488" y="894319"/>
            <a:ext cx="647854" cy="267174"/>
          </a:xfrm>
          <a:prstGeom prst="rect">
            <a:avLst/>
          </a:prstGeom>
        </p:spPr>
      </p:pic>
      <p:pic>
        <p:nvPicPr>
          <p:cNvPr id="10" name="Afbeelding 5">
            <a:extLst>
              <a:ext uri="{FF2B5EF4-FFF2-40B4-BE49-F238E27FC236}">
                <a16:creationId xmlns:a16="http://schemas.microsoft.com/office/drawing/2014/main" id="{55CB7E6A-7431-4CA7-9DC8-443719635A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4581" t="35086" r="7756" b="32743"/>
          <a:stretch/>
        </p:blipFill>
        <p:spPr>
          <a:xfrm>
            <a:off x="9166456" y="108132"/>
            <a:ext cx="2908909" cy="106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42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Sofia Pro Soft Bold" panose="020B0000000000000000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76AE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AECA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AECA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02AC24A9-CCB6-4F8D-B8DB-C2F3692CFA5A}" type="datetimeFigureOut">
              <a:rPr lang="en-US" smtClean="0"/>
              <a:pPr/>
              <a:t>8/25/2022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B2DC25EE-239B-4C5F-AAD1-255A7D5F1EE2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64091B0E-4B0B-4F92-BA5F-A8424888C5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10137821" y="132398"/>
            <a:ext cx="332638" cy="137180"/>
          </a:xfrm>
          <a:prstGeom prst="rect">
            <a:avLst/>
          </a:prstGeom>
        </p:spPr>
      </p:pic>
      <p:pic>
        <p:nvPicPr>
          <p:cNvPr id="10" name="Afbeelding 5">
            <a:extLst>
              <a:ext uri="{FF2B5EF4-FFF2-40B4-BE49-F238E27FC236}">
                <a16:creationId xmlns:a16="http://schemas.microsoft.com/office/drawing/2014/main" id="{403D240A-DCBD-4169-BA32-A99E5301A3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4581" t="35086" r="7756" b="32743"/>
          <a:stretch/>
        </p:blipFill>
        <p:spPr>
          <a:xfrm rot="5400000">
            <a:off x="10715781" y="5463146"/>
            <a:ext cx="2040775" cy="74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71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>
                <a:latin typeface="Sofia Pro Soft Bold" panose="020B0000000000000000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76AE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AECA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AECA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02AC24A9-CCB6-4F8D-B8DB-C2F3692CFA5A}" type="datetimeFigureOut">
              <a:rPr lang="en-US" smtClean="0"/>
              <a:pPr/>
              <a:t>8/25/2022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B2DC25EE-239B-4C5F-AAD1-255A7D5F1EE2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65B4891B-8ED4-41F1-923B-D17D00BD9D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0125" y="975068"/>
            <a:ext cx="735779" cy="298910"/>
          </a:xfrm>
          <a:prstGeom prst="rect">
            <a:avLst/>
          </a:prstGeom>
        </p:spPr>
      </p:pic>
      <p:pic>
        <p:nvPicPr>
          <p:cNvPr id="12" name="Afbeelding 5">
            <a:extLst>
              <a:ext uri="{FF2B5EF4-FFF2-40B4-BE49-F238E27FC236}">
                <a16:creationId xmlns:a16="http://schemas.microsoft.com/office/drawing/2014/main" id="{A8A26F00-5257-4E2D-A81D-5CD40FD939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4581" t="35086" r="7756" b="32743"/>
          <a:stretch/>
        </p:blipFill>
        <p:spPr>
          <a:xfrm>
            <a:off x="9166456" y="108132"/>
            <a:ext cx="2908909" cy="106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863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al 8">
            <a:extLst>
              <a:ext uri="{FF2B5EF4-FFF2-40B4-BE49-F238E27FC236}">
                <a16:creationId xmlns:a16="http://schemas.microsoft.com/office/drawing/2014/main" id="{B3EA6E20-0509-4876-81D8-4BDC02F8AC57}"/>
              </a:ext>
            </a:extLst>
          </p:cNvPr>
          <p:cNvSpPr/>
          <p:nvPr userDrawn="1"/>
        </p:nvSpPr>
        <p:spPr>
          <a:xfrm>
            <a:off x="6586071" y="-3269271"/>
            <a:ext cx="7482996" cy="7508485"/>
          </a:xfrm>
          <a:prstGeom prst="ellipse">
            <a:avLst/>
          </a:prstGeom>
          <a:solidFill>
            <a:srgbClr val="76AE43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D4FF3699-F1C8-4A6B-B409-B67CA1A504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483" y="-1430852"/>
            <a:ext cx="5252194" cy="52521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>
                <a:solidFill>
                  <a:srgbClr val="007146"/>
                </a:solidFill>
                <a:latin typeface="Sofia Pro Soft Bold" panose="020B0000000000000000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4280" y="5102352"/>
            <a:ext cx="10448886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02AC24A9-CCB6-4F8D-B8DB-C2F3692CFA5A}" type="datetimeFigureOut">
              <a:rPr lang="en-US" smtClean="0"/>
              <a:pPr/>
              <a:t>8/25/2022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B2DC25EE-239B-4C5F-AAD1-255A7D5F1EE2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0122965-BC5B-4BFD-BB63-A051D0F4AB2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5050" y="5278384"/>
            <a:ext cx="608562" cy="25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81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>
                <a:latin typeface="Sofia Pro Soft Bold" panose="020B0000000000000000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115568" y="2478024"/>
            <a:ext cx="4937760" cy="3694176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76AE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AECA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AECA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76AE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AECA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AECA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02AC24A9-CCB6-4F8D-B8DB-C2F3692CFA5A}" type="datetimeFigureOut">
              <a:rPr lang="en-US" smtClean="0"/>
              <a:pPr/>
              <a:t>8/25/2022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B2DC25EE-239B-4C5F-AAD1-255A7D5F1EE2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542D7B80-E4B2-4B77-A385-D20EF2E83D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5050" y="1012943"/>
            <a:ext cx="608562" cy="250970"/>
          </a:xfrm>
          <a:prstGeom prst="rect">
            <a:avLst/>
          </a:prstGeom>
        </p:spPr>
      </p:pic>
      <p:pic>
        <p:nvPicPr>
          <p:cNvPr id="11" name="Afbeelding 5">
            <a:extLst>
              <a:ext uri="{FF2B5EF4-FFF2-40B4-BE49-F238E27FC236}">
                <a16:creationId xmlns:a16="http://schemas.microsoft.com/office/drawing/2014/main" id="{B53A795D-B421-43FF-A20D-E6277C01BF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4581" t="35086" r="7756" b="32743"/>
          <a:stretch/>
        </p:blipFill>
        <p:spPr>
          <a:xfrm>
            <a:off x="9166456" y="108132"/>
            <a:ext cx="2908909" cy="106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02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>
                <a:latin typeface="Sofia Pro Soft Bold" panose="020B0000000000000000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>
                <a:solidFill>
                  <a:srgbClr val="007146"/>
                </a:solidFill>
                <a:latin typeface="Sofia Pro Soft Bold" panose="020B000000000000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800">
                <a:solidFill>
                  <a:srgbClr val="76AE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AECA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AECA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>
                <a:solidFill>
                  <a:srgbClr val="007146"/>
                </a:solidFill>
                <a:latin typeface="Sofia Pro Soft Bold" panose="020B000000000000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800">
                <a:solidFill>
                  <a:srgbClr val="76AE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AECA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AECA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02AC24A9-CCB6-4F8D-B8DB-C2F3692CFA5A}" type="datetimeFigureOut">
              <a:rPr lang="en-US" smtClean="0"/>
              <a:pPr/>
              <a:t>8/25/2022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B2DC25EE-239B-4C5F-AAD1-255A7D5F1EE2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B1447838-3DF9-4697-9980-7AC2F633F8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1378" y="1012943"/>
            <a:ext cx="608562" cy="250970"/>
          </a:xfrm>
          <a:prstGeom prst="rect">
            <a:avLst/>
          </a:prstGeom>
        </p:spPr>
      </p:pic>
      <p:pic>
        <p:nvPicPr>
          <p:cNvPr id="13" name="Afbeelding 5">
            <a:extLst>
              <a:ext uri="{FF2B5EF4-FFF2-40B4-BE49-F238E27FC236}">
                <a16:creationId xmlns:a16="http://schemas.microsoft.com/office/drawing/2014/main" id="{ECA38297-93D4-4B45-8D4F-9E90A8757F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4581" t="35086" r="7756" b="32743"/>
          <a:stretch/>
        </p:blipFill>
        <p:spPr>
          <a:xfrm>
            <a:off x="9166456" y="108132"/>
            <a:ext cx="2908909" cy="106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54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>
                <a:latin typeface="Sofia Pro Soft Bold" panose="020B0000000000000000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02AC24A9-CCB6-4F8D-B8DB-C2F3692CFA5A}" type="datetimeFigureOut">
              <a:rPr lang="en-US" smtClean="0"/>
              <a:pPr/>
              <a:t>8/25/2022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B2DC25EE-239B-4C5F-AAD1-255A7D5F1EE2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4C6A16A-BAE7-47E8-9144-03CC91D951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3622" y="3238959"/>
            <a:ext cx="885370" cy="365125"/>
          </a:xfrm>
          <a:prstGeom prst="rect">
            <a:avLst/>
          </a:prstGeom>
        </p:spPr>
      </p:pic>
      <p:pic>
        <p:nvPicPr>
          <p:cNvPr id="13" name="Afbeelding 5">
            <a:extLst>
              <a:ext uri="{FF2B5EF4-FFF2-40B4-BE49-F238E27FC236}">
                <a16:creationId xmlns:a16="http://schemas.microsoft.com/office/drawing/2014/main" id="{1ADC2387-1D30-415E-AFF8-7427773A75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4581" t="35086" r="7756" b="32743"/>
          <a:stretch/>
        </p:blipFill>
        <p:spPr>
          <a:xfrm>
            <a:off x="9166456" y="108132"/>
            <a:ext cx="2908909" cy="106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83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02AC24A9-CCB6-4F8D-B8DB-C2F3692CFA5A}" type="datetimeFigureOut">
              <a:rPr lang="en-US" smtClean="0"/>
              <a:pPr/>
              <a:t>8/25/2022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B2DC25EE-239B-4C5F-AAD1-255A7D5F1EE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5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>
                <a:latin typeface="Sofia Pro Soft Bold" panose="020B0000000000000000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000">
                <a:solidFill>
                  <a:srgbClr val="76AE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solidFill>
                  <a:srgbClr val="AECA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>
                <a:solidFill>
                  <a:srgbClr val="AECA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02AC24A9-CCB6-4F8D-B8DB-C2F3692CFA5A}" type="datetimeFigureOut">
              <a:rPr lang="en-US" smtClean="0"/>
              <a:pPr/>
              <a:t>8/25/2022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B2DC25EE-239B-4C5F-AAD1-255A7D5F1EE2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5CC99822-B5FF-4830-98C9-566E64FE86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0826" y="1898138"/>
            <a:ext cx="647854" cy="267174"/>
          </a:xfrm>
          <a:prstGeom prst="rect">
            <a:avLst/>
          </a:prstGeom>
        </p:spPr>
      </p:pic>
      <p:pic>
        <p:nvPicPr>
          <p:cNvPr id="12" name="Afbeelding 5">
            <a:extLst>
              <a:ext uri="{FF2B5EF4-FFF2-40B4-BE49-F238E27FC236}">
                <a16:creationId xmlns:a16="http://schemas.microsoft.com/office/drawing/2014/main" id="{BFBFE568-A01C-4AA3-983D-7F4F2752BC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4581" t="35086" r="7756" b="32743"/>
          <a:stretch/>
        </p:blipFill>
        <p:spPr>
          <a:xfrm>
            <a:off x="9166456" y="108132"/>
            <a:ext cx="2908909" cy="106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1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>
                <a:solidFill>
                  <a:srgbClr val="007146"/>
                </a:solidFill>
                <a:latin typeface="Sofia Pro Soft Bold" panose="020B0000000000000000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02AC24A9-CCB6-4F8D-B8DB-C2F3692CFA5A}" type="datetimeFigureOut">
              <a:rPr lang="en-US" smtClean="0"/>
              <a:pPr/>
              <a:t>8/25/2022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B2DC25EE-239B-4C5F-AAD1-255A7D5F1EE2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40142FFB-0B00-44BE-8A78-06EDB9971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0826" y="1898138"/>
            <a:ext cx="647854" cy="267174"/>
          </a:xfrm>
          <a:prstGeom prst="rect">
            <a:avLst/>
          </a:prstGeom>
        </p:spPr>
      </p:pic>
      <p:pic>
        <p:nvPicPr>
          <p:cNvPr id="14" name="Afbeelding 5">
            <a:extLst>
              <a:ext uri="{FF2B5EF4-FFF2-40B4-BE49-F238E27FC236}">
                <a16:creationId xmlns:a16="http://schemas.microsoft.com/office/drawing/2014/main" id="{41410393-9ADC-421B-97FF-5013B1EC0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4581" t="35086" r="7756" b="32743"/>
          <a:stretch/>
        </p:blipFill>
        <p:spPr>
          <a:xfrm>
            <a:off x="9166456" y="108132"/>
            <a:ext cx="2908909" cy="106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18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02AC24A9-CCB6-4F8D-B8DB-C2F3692CFA5A}" type="datetimeFigureOut">
              <a:rPr lang="en-US" smtClean="0"/>
              <a:pPr/>
              <a:t>8/25/2022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B2DC25EE-239B-4C5F-AAD1-255A7D5F1EE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28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146"/>
          </a:solidFill>
          <a:latin typeface="Sofia Pro Soft Bold" panose="020B00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71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71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6AE43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AECA94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AECA94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3961D6-8448-4773-BBB7-72C249BA6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/>
          <a:p>
            <a:r>
              <a:rPr lang="nl-BE" sz="6600" dirty="0"/>
              <a:t>Herfstcampagne covid-19-vaccinatie: </a:t>
            </a:r>
            <a:r>
              <a:rPr lang="nl-BE" sz="6600" dirty="0" err="1"/>
              <a:t>what’s</a:t>
            </a:r>
            <a:r>
              <a:rPr lang="nl-BE" sz="6600" dirty="0"/>
              <a:t> up?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E6676E7-E5E5-4134-BEE5-62915B13EA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BE" dirty="0"/>
              <a:t>Marleen Haems – Barbara Verboven </a:t>
            </a:r>
          </a:p>
        </p:txBody>
      </p:sp>
      <p:pic>
        <p:nvPicPr>
          <p:cNvPr id="4" name="Afbeelding 5">
            <a:extLst>
              <a:ext uri="{FF2B5EF4-FFF2-40B4-BE49-F238E27FC236}">
                <a16:creationId xmlns:a16="http://schemas.microsoft.com/office/drawing/2014/main" id="{77FABFE0-6A65-4F3A-AF6B-406969B9D4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81" t="35086" r="7756" b="32743"/>
          <a:stretch/>
        </p:blipFill>
        <p:spPr>
          <a:xfrm>
            <a:off x="5412728" y="108132"/>
            <a:ext cx="6662638" cy="244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533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D98876-963B-438C-9567-0316E2EA8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Sofia Pro Soft Medium" panose="020B0000000000000000" pitchFamily="34" charset="0"/>
                <a:cs typeface="Calibri Light" panose="020F0302020204030204" pitchFamily="34" charset="0"/>
              </a:rPr>
              <a:t>Wat verandert er dus? </a:t>
            </a:r>
          </a:p>
        </p:txBody>
      </p:sp>
    </p:spTree>
    <p:extLst>
      <p:ext uri="{BB962C8B-B14F-4D97-AF65-F5344CB8AC3E}">
        <p14:creationId xmlns:p14="http://schemas.microsoft.com/office/powerpoint/2010/main" val="805012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C4B91A-02E9-11A5-27D6-272A00944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 daarna?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54C3E7-5925-D708-3D00-264D80ED2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2039547"/>
          </a:xfrm>
        </p:spPr>
        <p:txBody>
          <a:bodyPr/>
          <a:lstStyle/>
          <a:p>
            <a:r>
              <a:rPr lang="nl-NL" dirty="0" err="1">
                <a:solidFill>
                  <a:srgbClr val="807F83"/>
                </a:solidFill>
              </a:rPr>
              <a:t>Prio</a:t>
            </a:r>
            <a:r>
              <a:rPr lang="nl-NL" dirty="0">
                <a:solidFill>
                  <a:srgbClr val="807F83"/>
                </a:solidFill>
              </a:rPr>
              <a:t> 2: </a:t>
            </a:r>
            <a:r>
              <a:rPr lang="nl-NL" dirty="0"/>
              <a:t>bij voorkeur </a:t>
            </a:r>
            <a:r>
              <a:rPr lang="nl-NL" dirty="0">
                <a:solidFill>
                  <a:srgbClr val="807F83"/>
                </a:solidFill>
              </a:rPr>
              <a:t>met </a:t>
            </a:r>
            <a:r>
              <a:rPr lang="nl-NL" dirty="0" err="1">
                <a:solidFill>
                  <a:srgbClr val="807F83"/>
                </a:solidFill>
              </a:rPr>
              <a:t>adapted</a:t>
            </a:r>
            <a:r>
              <a:rPr lang="nl-NL" dirty="0">
                <a:solidFill>
                  <a:srgbClr val="807F83"/>
                </a:solidFill>
              </a:rPr>
              <a:t> </a:t>
            </a:r>
          </a:p>
          <a:p>
            <a:r>
              <a:rPr lang="nl-NL" dirty="0">
                <a:solidFill>
                  <a:srgbClr val="807F83"/>
                </a:solidFill>
              </a:rPr>
              <a:t>Iedereen kan gevaccineerd worden</a:t>
            </a:r>
          </a:p>
          <a:p>
            <a:r>
              <a:rPr lang="nl-NL" dirty="0">
                <a:solidFill>
                  <a:srgbClr val="807F83"/>
                </a:solidFill>
              </a:rPr>
              <a:t>VC terug in fase 1 = waakfase</a:t>
            </a:r>
          </a:p>
          <a:p>
            <a:endParaRPr lang="nl-BE" dirty="0">
              <a:solidFill>
                <a:srgbClr val="807F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556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64D386-1EA2-262A-8D7B-AB6947B42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Inkanteling</a:t>
            </a:r>
            <a:r>
              <a:rPr lang="nl-NL" dirty="0"/>
              <a:t>: Vlaanderen denkt aan…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F1BF51-8599-8C75-2B8C-90EFC79CA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Inkanteling</a:t>
            </a:r>
            <a:r>
              <a:rPr lang="nl-NL" dirty="0"/>
              <a:t> vaccinatie in het reguliere model, inclusief Vaccinnet</a:t>
            </a:r>
          </a:p>
          <a:p>
            <a:pPr lvl="1"/>
            <a:r>
              <a:rPr lang="nl-NL" dirty="0">
                <a:solidFill>
                  <a:srgbClr val="807F83"/>
                </a:solidFill>
              </a:rPr>
              <a:t>Covid-19-vaccin is nog steeds gratis: kan Vaccinnet leveren? (wordt onderzocht)</a:t>
            </a:r>
          </a:p>
          <a:p>
            <a:pPr lvl="1"/>
            <a:r>
              <a:rPr lang="nl-NL" dirty="0">
                <a:solidFill>
                  <a:srgbClr val="807F83"/>
                </a:solidFill>
              </a:rPr>
              <a:t>Rol groothandel?</a:t>
            </a:r>
          </a:p>
          <a:p>
            <a:pPr lvl="1"/>
            <a:r>
              <a:rPr lang="nl-NL" dirty="0">
                <a:solidFill>
                  <a:srgbClr val="807F83"/>
                </a:solidFill>
              </a:rPr>
              <a:t>Elke vaccinator wordt gelijkwaardig</a:t>
            </a:r>
          </a:p>
          <a:p>
            <a:r>
              <a:rPr lang="nl-NL" dirty="0" err="1"/>
              <a:t>Inkanteling</a:t>
            </a:r>
            <a:r>
              <a:rPr lang="nl-NL" dirty="0"/>
              <a:t> 2 maanden vroeger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73503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F33DE21F-0F14-4C10-AD21-CC2217F0DB5F}"/>
              </a:ext>
            </a:extLst>
          </p:cNvPr>
          <p:cNvSpPr txBox="1"/>
          <p:nvPr/>
        </p:nvSpPr>
        <p:spPr>
          <a:xfrm>
            <a:off x="7155450" y="1713543"/>
            <a:ext cx="41348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0" kern="1500" spc="100" dirty="0">
                <a:solidFill>
                  <a:schemeClr val="bg1">
                    <a:lumMod val="50000"/>
                  </a:schemeClr>
                </a:solidFill>
                <a:latin typeface="Sofia Pro Soft Medium" panose="020B0000000000000000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harte</a:t>
            </a:r>
          </a:p>
        </p:txBody>
      </p:sp>
      <p:pic>
        <p:nvPicPr>
          <p:cNvPr id="4" name="Afbeelding 5">
            <a:extLst>
              <a:ext uri="{FF2B5EF4-FFF2-40B4-BE49-F238E27FC236}">
                <a16:creationId xmlns:a16="http://schemas.microsoft.com/office/drawing/2014/main" id="{69EC77BC-EDEE-4619-8E79-EBC2728152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10" t="33615" r="38924" b="34214"/>
          <a:stretch/>
        </p:blipFill>
        <p:spPr>
          <a:xfrm>
            <a:off x="2466753" y="1293198"/>
            <a:ext cx="4688697" cy="2886035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4BA93B73-CFC1-430C-B271-04A4FFDDB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0610" y="5369075"/>
            <a:ext cx="647854" cy="26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24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FDC57F-AC59-4AAC-B4D4-218D8D5AD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492" y="1933956"/>
            <a:ext cx="10177272" cy="299008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685800" indent="-685800">
              <a:buClr>
                <a:srgbClr val="76AE43"/>
              </a:buClr>
              <a:buFont typeface="Wingdings" panose="05000000000000000000" pitchFamily="2" charset="2"/>
              <a:buChar char="§"/>
            </a:pPr>
            <a:r>
              <a:rPr lang="en-US" sz="5400" dirty="0" err="1">
                <a:latin typeface="Sofia Pro Soft Medium" panose="020B0000000000000000" pitchFamily="34" charset="0"/>
                <a:cs typeface="Calibri Light" panose="020F0302020204030204" pitchFamily="34" charset="0"/>
              </a:rPr>
              <a:t>Situatie</a:t>
            </a:r>
            <a:r>
              <a:rPr lang="en-US" sz="5400" dirty="0">
                <a:latin typeface="Sofia Pro Soft Medium" panose="020B0000000000000000" pitchFamily="34" charset="0"/>
                <a:cs typeface="Calibri Light" panose="020F0302020204030204" pitchFamily="34" charset="0"/>
              </a:rPr>
              <a:t>:</a:t>
            </a:r>
            <a:br>
              <a:rPr lang="en-US" sz="5400" dirty="0">
                <a:latin typeface="Sofia Pro Soft Medium" panose="020B0000000000000000" pitchFamily="34" charset="0"/>
                <a:cs typeface="Calibri Light" panose="020F0302020204030204" pitchFamily="34" charset="0"/>
              </a:rPr>
            </a:br>
            <a:r>
              <a:rPr lang="en-US" sz="5400" dirty="0">
                <a:latin typeface="Sofia Pro Soft Medium" panose="020B0000000000000000" pitchFamily="34" charset="0"/>
                <a:cs typeface="Calibri Light" panose="020F0302020204030204" pitchFamily="34" charset="0"/>
              </a:rPr>
              <a:t>- </a:t>
            </a:r>
            <a:r>
              <a:rPr lang="en-US" sz="4400" dirty="0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er </a:t>
            </a:r>
            <a:r>
              <a:rPr lang="en-US" sz="4400" dirty="0" err="1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wordt</a:t>
            </a:r>
            <a:r>
              <a:rPr lang="en-US" sz="4400" dirty="0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 </a:t>
            </a:r>
            <a:r>
              <a:rPr lang="en-US" sz="4400" dirty="0" err="1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een</a:t>
            </a:r>
            <a:r>
              <a:rPr lang="en-US" sz="4400" dirty="0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 </a:t>
            </a:r>
            <a:r>
              <a:rPr lang="en-US" sz="4400" dirty="0" err="1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piek</a:t>
            </a:r>
            <a:r>
              <a:rPr lang="en-US" sz="4400" dirty="0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 </a:t>
            </a:r>
            <a:r>
              <a:rPr lang="en-US" sz="4400" dirty="0" err="1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verwacht</a:t>
            </a:r>
            <a:r>
              <a:rPr lang="en-US" sz="4400" dirty="0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 </a:t>
            </a:r>
            <a:r>
              <a:rPr lang="en-US" sz="4400" dirty="0" err="1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einde</a:t>
            </a:r>
            <a:r>
              <a:rPr lang="en-US" sz="4400" dirty="0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 </a:t>
            </a:r>
            <a:r>
              <a:rPr lang="en-US" sz="4400" dirty="0" err="1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september</a:t>
            </a:r>
            <a:br>
              <a:rPr lang="en-US" sz="4400" dirty="0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</a:br>
            <a:r>
              <a:rPr lang="en-US" sz="4400" dirty="0">
                <a:latin typeface="Sofia Pro Soft Medium" panose="020B0000000000000000" pitchFamily="34" charset="0"/>
                <a:cs typeface="Calibri Light" panose="020F0302020204030204" pitchFamily="34" charset="0"/>
              </a:rPr>
              <a:t>-</a:t>
            </a:r>
            <a:r>
              <a:rPr lang="en-US" sz="4400" dirty="0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 er </a:t>
            </a:r>
            <a:r>
              <a:rPr lang="en-US" sz="4400" dirty="0" err="1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zijn</a:t>
            </a:r>
            <a:r>
              <a:rPr lang="en-US" sz="4400" dirty="0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 </a:t>
            </a:r>
            <a:r>
              <a:rPr lang="en-US" sz="4400" dirty="0" err="1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aangepaste</a:t>
            </a:r>
            <a:r>
              <a:rPr lang="en-US" sz="4400" dirty="0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 en </a:t>
            </a:r>
            <a:r>
              <a:rPr lang="en-US" sz="4400" dirty="0" err="1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niet-aangepaste</a:t>
            </a:r>
            <a:r>
              <a:rPr lang="en-US" sz="4400" dirty="0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 </a:t>
            </a:r>
            <a:r>
              <a:rPr lang="en-US" sz="4400" dirty="0" err="1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vaccins</a:t>
            </a:r>
            <a:br>
              <a:rPr lang="en-US" sz="4400" dirty="0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</a:br>
            <a:r>
              <a:rPr lang="en-US" sz="4400" dirty="0">
                <a:latin typeface="Sofia Pro Soft Medium" panose="020B0000000000000000" pitchFamily="34" charset="0"/>
                <a:cs typeface="Calibri Light" panose="020F0302020204030204" pitchFamily="34" charset="0"/>
              </a:rPr>
              <a:t>-</a:t>
            </a:r>
            <a:r>
              <a:rPr lang="en-US" sz="4400" dirty="0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 VC? </a:t>
            </a:r>
            <a:r>
              <a:rPr lang="en-US" sz="4400" dirty="0" err="1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Eerstelijn</a:t>
            </a:r>
            <a:r>
              <a:rPr lang="en-US" sz="4400" dirty="0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? In </a:t>
            </a:r>
            <a:r>
              <a:rPr lang="en-US" sz="4400" dirty="0" err="1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septemberfase</a:t>
            </a:r>
            <a:br>
              <a:rPr lang="en-US" sz="4400" dirty="0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</a:br>
            <a:r>
              <a:rPr lang="en-US" sz="4400" dirty="0">
                <a:latin typeface="Sofia Pro Soft Medium" panose="020B0000000000000000" pitchFamily="34" charset="0"/>
                <a:cs typeface="Calibri Light" panose="020F0302020204030204" pitchFamily="34" charset="0"/>
              </a:rPr>
              <a:t>-</a:t>
            </a:r>
            <a:r>
              <a:rPr lang="en-US" sz="4400" dirty="0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 </a:t>
            </a:r>
            <a:r>
              <a:rPr lang="en-US" sz="4400" dirty="0" err="1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Inkanteling</a:t>
            </a:r>
            <a:r>
              <a:rPr lang="en-US" sz="4400" dirty="0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 </a:t>
            </a:r>
            <a:r>
              <a:rPr lang="en-US" sz="4400" dirty="0" err="1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voorzien</a:t>
            </a:r>
            <a:r>
              <a:rPr lang="en-US" sz="4400" dirty="0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 </a:t>
            </a:r>
            <a:r>
              <a:rPr lang="en-US" sz="4400" dirty="0" err="1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einde</a:t>
            </a:r>
            <a:r>
              <a:rPr lang="en-US" sz="4400" dirty="0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 </a:t>
            </a:r>
            <a:r>
              <a:rPr lang="en-US" sz="4400" dirty="0" err="1">
                <a:solidFill>
                  <a:srgbClr val="807F83"/>
                </a:solidFill>
                <a:latin typeface="Sofia Pro Soft Medium" panose="020B0000000000000000" pitchFamily="34" charset="0"/>
                <a:cs typeface="Calibri Light" panose="020F0302020204030204" pitchFamily="34" charset="0"/>
              </a:rPr>
              <a:t>oktober</a:t>
            </a:r>
            <a:br>
              <a:rPr lang="en-US" sz="5400" dirty="0">
                <a:latin typeface="Sofia Pro Soft Medium" panose="020B0000000000000000" pitchFamily="34" charset="0"/>
                <a:cs typeface="Calibri Light" panose="020F0302020204030204" pitchFamily="34" charset="0"/>
              </a:rPr>
            </a:br>
            <a:endParaRPr lang="en-US" sz="5400" dirty="0">
              <a:latin typeface="Sofia Pro Soft Medium" panose="020B0000000000000000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401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CB03EF-95ED-4B46-BEF7-4A4FB6B09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497840"/>
            <a:ext cx="10168128" cy="1179576"/>
          </a:xfrm>
        </p:spPr>
        <p:txBody>
          <a:bodyPr/>
          <a:lstStyle/>
          <a:p>
            <a:r>
              <a:rPr lang="nl-BE" dirty="0" err="1">
                <a:latin typeface="Sofia Pro Soft Medium" panose="020B0000000000000000" pitchFamily="34" charset="0"/>
              </a:rPr>
              <a:t>Adapted</a:t>
            </a:r>
            <a:r>
              <a:rPr lang="nl-BE" dirty="0">
                <a:latin typeface="Sofia Pro Soft Medium" panose="020B0000000000000000" pitchFamily="34" charset="0"/>
              </a:rPr>
              <a:t> vaccines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C7AFD0-C259-4E24-9008-AD3FA8405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668" y="1977281"/>
            <a:ext cx="10168128" cy="3694176"/>
          </a:xfrm>
        </p:spPr>
        <p:txBody>
          <a:bodyPr/>
          <a:lstStyle/>
          <a:p>
            <a:pPr>
              <a:buClr>
                <a:srgbClr val="76AE43"/>
              </a:buClr>
            </a:pPr>
            <a:r>
              <a:rPr lang="nl-BE" dirty="0" err="1"/>
              <a:t>Comirnaty</a:t>
            </a:r>
            <a:r>
              <a:rPr lang="nl-BE" dirty="0"/>
              <a:t> (Pfizer) </a:t>
            </a:r>
            <a:r>
              <a:rPr lang="nl-BE" dirty="0">
                <a:solidFill>
                  <a:srgbClr val="807F83"/>
                </a:solidFill>
              </a:rPr>
              <a:t>en </a:t>
            </a:r>
            <a:r>
              <a:rPr lang="nl-BE" dirty="0" err="1"/>
              <a:t>Spikevax</a:t>
            </a:r>
            <a:r>
              <a:rPr lang="nl-BE" dirty="0"/>
              <a:t> (Moderna) </a:t>
            </a:r>
            <a:r>
              <a:rPr lang="nl-BE" dirty="0">
                <a:solidFill>
                  <a:srgbClr val="807F83"/>
                </a:solidFill>
              </a:rPr>
              <a:t>dienden dossier in bij EMA voor een aangepast vaccin aan de variant </a:t>
            </a:r>
            <a:r>
              <a:rPr lang="nl-BE" dirty="0" err="1">
                <a:solidFill>
                  <a:srgbClr val="807F83"/>
                </a:solidFill>
              </a:rPr>
              <a:t>Omikron</a:t>
            </a:r>
            <a:r>
              <a:rPr lang="nl-BE" dirty="0">
                <a:solidFill>
                  <a:srgbClr val="807F83"/>
                </a:solidFill>
              </a:rPr>
              <a:t> BA.1</a:t>
            </a:r>
          </a:p>
          <a:p>
            <a:pPr>
              <a:buClr>
                <a:srgbClr val="76AE43"/>
              </a:buClr>
            </a:pPr>
            <a:r>
              <a:rPr lang="nl-BE" dirty="0">
                <a:solidFill>
                  <a:srgbClr val="807F83"/>
                </a:solidFill>
              </a:rPr>
              <a:t>Besluit EMA wordt verwacht op 1/9/2022. (Evaluatievergadering 1/9/2022). </a:t>
            </a:r>
          </a:p>
          <a:p>
            <a:pPr>
              <a:buClr>
                <a:srgbClr val="76AE43"/>
              </a:buClr>
            </a:pPr>
            <a:r>
              <a:rPr lang="nl-BE" dirty="0">
                <a:solidFill>
                  <a:srgbClr val="807F83"/>
                </a:solidFill>
              </a:rPr>
              <a:t>Verwacht: beperkte levering </a:t>
            </a:r>
            <a:r>
              <a:rPr lang="nl-BE" dirty="0" err="1">
                <a:solidFill>
                  <a:srgbClr val="807F83"/>
                </a:solidFill>
              </a:rPr>
              <a:t>Comirnaty</a:t>
            </a:r>
            <a:r>
              <a:rPr lang="nl-BE" dirty="0">
                <a:solidFill>
                  <a:srgbClr val="807F83"/>
                </a:solidFill>
              </a:rPr>
              <a:t> week 12/9/2022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760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CB03EF-95ED-4B46-BEF7-4A4FB6B09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497840"/>
            <a:ext cx="10168128" cy="1179576"/>
          </a:xfrm>
        </p:spPr>
        <p:txBody>
          <a:bodyPr/>
          <a:lstStyle/>
          <a:p>
            <a:r>
              <a:rPr lang="nl-BE" dirty="0" err="1">
                <a:latin typeface="Sofia Pro Soft Medium" panose="020B0000000000000000" pitchFamily="34" charset="0"/>
              </a:rPr>
              <a:t>Adapted</a:t>
            </a:r>
            <a:r>
              <a:rPr lang="nl-BE" dirty="0">
                <a:latin typeface="Sofia Pro Soft Medium" panose="020B0000000000000000" pitchFamily="34" charset="0"/>
              </a:rPr>
              <a:t> vaccines/non-</a:t>
            </a:r>
            <a:r>
              <a:rPr lang="nl-BE" dirty="0" err="1">
                <a:latin typeface="Sofia Pro Soft Medium" panose="020B0000000000000000" pitchFamily="34" charset="0"/>
              </a:rPr>
              <a:t>adapted</a:t>
            </a:r>
            <a:r>
              <a:rPr lang="nl-BE" dirty="0">
                <a:latin typeface="Sofia Pro Soft Medium" panose="020B0000000000000000" pitchFamily="34" charset="0"/>
              </a:rPr>
              <a:t> vaccines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C7AFD0-C259-4E24-9008-AD3FA8405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955509"/>
            <a:ext cx="10168128" cy="3694176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76AE43"/>
              </a:buClr>
            </a:pPr>
            <a:r>
              <a:rPr lang="nl-BE" dirty="0">
                <a:solidFill>
                  <a:srgbClr val="807F83"/>
                </a:solidFill>
              </a:rPr>
              <a:t>Beiden kunnen gebruikt worden. </a:t>
            </a:r>
          </a:p>
          <a:p>
            <a:pPr>
              <a:buClr>
                <a:srgbClr val="76AE43"/>
              </a:buClr>
            </a:pPr>
            <a:r>
              <a:rPr lang="nl-BE" dirty="0" err="1">
                <a:solidFill>
                  <a:srgbClr val="807F83"/>
                </a:solidFill>
              </a:rPr>
              <a:t>Adapted</a:t>
            </a:r>
            <a:r>
              <a:rPr lang="nl-BE" dirty="0">
                <a:solidFill>
                  <a:srgbClr val="807F83"/>
                </a:solidFill>
              </a:rPr>
              <a:t> = aangepast aan </a:t>
            </a:r>
            <a:r>
              <a:rPr lang="nl-BE" dirty="0" err="1">
                <a:solidFill>
                  <a:srgbClr val="807F83"/>
                </a:solidFill>
              </a:rPr>
              <a:t>Omikron</a:t>
            </a:r>
            <a:r>
              <a:rPr lang="nl-BE" dirty="0">
                <a:solidFill>
                  <a:srgbClr val="807F83"/>
                </a:solidFill>
              </a:rPr>
              <a:t> BA.1</a:t>
            </a:r>
          </a:p>
          <a:p>
            <a:pPr>
              <a:buClr>
                <a:srgbClr val="76AE43"/>
              </a:buClr>
            </a:pPr>
            <a:r>
              <a:rPr lang="nl-BE" dirty="0">
                <a:solidFill>
                  <a:srgbClr val="807F83"/>
                </a:solidFill>
              </a:rPr>
              <a:t>	</a:t>
            </a:r>
            <a:r>
              <a:rPr lang="nl-BE" sz="1900" dirty="0">
                <a:solidFill>
                  <a:srgbClr val="807F83"/>
                </a:solidFill>
              </a:rPr>
              <a:t>(Huidige varianten: &gt;90% BA.5; ook reeds BA.2.75 (nog vooral buitenland))</a:t>
            </a:r>
            <a:endParaRPr lang="nl-BE" dirty="0">
              <a:solidFill>
                <a:srgbClr val="807F83"/>
              </a:solidFill>
            </a:endParaRPr>
          </a:p>
          <a:p>
            <a:pPr>
              <a:buClr>
                <a:srgbClr val="76AE43"/>
              </a:buClr>
            </a:pPr>
            <a:r>
              <a:rPr lang="nl-BE" dirty="0">
                <a:solidFill>
                  <a:srgbClr val="807F83"/>
                </a:solidFill>
              </a:rPr>
              <a:t>Efficiëntie aangepast vaccin is nog niet helemaal duidelijk 	</a:t>
            </a:r>
            <a:r>
              <a:rPr lang="nl-BE" sz="2000" dirty="0">
                <a:solidFill>
                  <a:srgbClr val="807F83"/>
                </a:solidFill>
              </a:rPr>
              <a:t>(Bescherming tegen ernstige vorm? Bescherming tegen besmetting</a:t>
            </a:r>
            <a:r>
              <a:rPr lang="nl-BE" sz="1800" dirty="0">
                <a:solidFill>
                  <a:srgbClr val="807F83"/>
                </a:solidFill>
              </a:rPr>
              <a:t>); </a:t>
            </a:r>
            <a:endParaRPr lang="nl-BE" dirty="0">
              <a:solidFill>
                <a:srgbClr val="807F83"/>
              </a:solidFill>
            </a:endParaRPr>
          </a:p>
          <a:p>
            <a:pPr>
              <a:buClr>
                <a:srgbClr val="76AE43"/>
              </a:buClr>
            </a:pPr>
            <a:r>
              <a:rPr lang="nl-BE" dirty="0">
                <a:solidFill>
                  <a:srgbClr val="807F83"/>
                </a:solidFill>
              </a:rPr>
              <a:t>Non-</a:t>
            </a:r>
            <a:r>
              <a:rPr lang="nl-BE" dirty="0" err="1">
                <a:solidFill>
                  <a:srgbClr val="807F83"/>
                </a:solidFill>
              </a:rPr>
              <a:t>adapted</a:t>
            </a:r>
            <a:r>
              <a:rPr lang="nl-BE" dirty="0">
                <a:solidFill>
                  <a:srgbClr val="807F83"/>
                </a:solidFill>
              </a:rPr>
              <a:t> is ook OK, maar risicogroepen moeten zeker </a:t>
            </a:r>
            <a:r>
              <a:rPr lang="nl-BE" dirty="0" err="1">
                <a:solidFill>
                  <a:srgbClr val="807F83"/>
                </a:solidFill>
              </a:rPr>
              <a:t>adapted</a:t>
            </a:r>
            <a:r>
              <a:rPr lang="nl-BE" dirty="0">
                <a:solidFill>
                  <a:srgbClr val="807F83"/>
                </a:solidFill>
              </a:rPr>
              <a:t> krijgen.</a:t>
            </a:r>
          </a:p>
          <a:p>
            <a:pPr>
              <a:buClr>
                <a:srgbClr val="76AE43"/>
              </a:buClr>
            </a:pPr>
            <a:r>
              <a:rPr lang="nl-BE" dirty="0">
                <a:solidFill>
                  <a:srgbClr val="807F83"/>
                </a:solidFill>
              </a:rPr>
              <a:t>Er worden slechts kleine hoeveelheden aangepaste vaccins geleverd. </a:t>
            </a:r>
            <a:r>
              <a:rPr lang="nl-BE" b="1" dirty="0"/>
              <a:t>-&gt; allocatiemodel </a:t>
            </a:r>
          </a:p>
        </p:txBody>
      </p:sp>
    </p:spTree>
    <p:extLst>
      <p:ext uri="{BB962C8B-B14F-4D97-AF65-F5344CB8AC3E}">
        <p14:creationId xmlns:p14="http://schemas.microsoft.com/office/powerpoint/2010/main" val="786021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C27379-EC91-6F8A-BECF-EB9E643D8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Doelgroep (voor Vlaanderen)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6EE97C-3385-4F71-4BE0-AB6A8A8F4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483941"/>
            <a:ext cx="10168128" cy="1782261"/>
          </a:xfrm>
          <a:ln>
            <a:solidFill>
              <a:srgbClr val="76AE43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Voorwaarden</a:t>
            </a:r>
          </a:p>
          <a:p>
            <a:pPr marL="0" indent="0">
              <a:buNone/>
            </a:pPr>
            <a:r>
              <a:rPr lang="nl-NL" sz="2400" dirty="0"/>
              <a:t>	Een basisvaccinatie ontvangen hebben </a:t>
            </a:r>
          </a:p>
          <a:p>
            <a:pPr marL="0" indent="0">
              <a:buNone/>
            </a:pPr>
            <a:r>
              <a:rPr lang="nl-NL" sz="2400" dirty="0"/>
              <a:t>	Interval van 3 maanden na laatste vaccin hebben</a:t>
            </a:r>
            <a:endParaRPr lang="nl-BE" sz="2400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67DB89B7-171B-FC42-9EC3-A63F85EFD343}"/>
              </a:ext>
            </a:extLst>
          </p:cNvPr>
          <p:cNvSpPr txBox="1">
            <a:spLocks/>
          </p:cNvSpPr>
          <p:nvPr/>
        </p:nvSpPr>
        <p:spPr>
          <a:xfrm>
            <a:off x="1115568" y="3407229"/>
            <a:ext cx="10168128" cy="3271157"/>
          </a:xfrm>
          <a:prstGeom prst="rect">
            <a:avLst/>
          </a:prstGeom>
          <a:ln>
            <a:solidFill>
              <a:srgbClr val="807F83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76AE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AECA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AECA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76AE43"/>
              </a:buClr>
            </a:pPr>
            <a:r>
              <a:rPr lang="nl-NL" sz="2000" dirty="0">
                <a:solidFill>
                  <a:srgbClr val="807F83"/>
                </a:solidFill>
              </a:rPr>
              <a:t>Personen 65+</a:t>
            </a:r>
          </a:p>
          <a:p>
            <a:pPr>
              <a:buClr>
                <a:srgbClr val="76AE43"/>
              </a:buClr>
            </a:pPr>
            <a:r>
              <a:rPr lang="nl-NL" sz="2000" dirty="0" err="1">
                <a:solidFill>
                  <a:srgbClr val="807F83"/>
                </a:solidFill>
              </a:rPr>
              <a:t>Immuungecompromitteerden</a:t>
            </a:r>
            <a:r>
              <a:rPr lang="nl-NL" sz="2000" dirty="0">
                <a:solidFill>
                  <a:srgbClr val="807F83"/>
                </a:solidFill>
              </a:rPr>
              <a:t> vanaf 12 jaar </a:t>
            </a:r>
          </a:p>
          <a:p>
            <a:pPr>
              <a:buClr>
                <a:srgbClr val="76AE43"/>
              </a:buClr>
            </a:pPr>
            <a:r>
              <a:rPr lang="nl-NL" sz="2000" dirty="0">
                <a:solidFill>
                  <a:srgbClr val="807F83"/>
                </a:solidFill>
              </a:rPr>
              <a:t>Alle bewoners van woonzorgcentra </a:t>
            </a:r>
          </a:p>
          <a:p>
            <a:pPr>
              <a:buClr>
                <a:srgbClr val="76AE43"/>
              </a:buClr>
            </a:pPr>
            <a:r>
              <a:rPr lang="nl-NL" sz="2000" dirty="0">
                <a:solidFill>
                  <a:srgbClr val="807F83"/>
                </a:solidFill>
              </a:rPr>
              <a:t>Alle zorgprofessionals, inclusief het niet-zorgpersoneel </a:t>
            </a:r>
          </a:p>
          <a:p>
            <a:pPr>
              <a:buClr>
                <a:srgbClr val="76AE43"/>
              </a:buClr>
            </a:pPr>
            <a:r>
              <a:rPr lang="nl-NL" sz="2000" dirty="0">
                <a:solidFill>
                  <a:srgbClr val="807F83"/>
                </a:solidFill>
              </a:rPr>
              <a:t>50 - 64 jarigen </a:t>
            </a:r>
          </a:p>
          <a:p>
            <a:pPr>
              <a:buClr>
                <a:srgbClr val="76AE43"/>
              </a:buClr>
            </a:pPr>
            <a:r>
              <a:rPr lang="nl-NL" sz="2000" dirty="0">
                <a:solidFill>
                  <a:srgbClr val="807F83"/>
                </a:solidFill>
              </a:rPr>
              <a:t>18 – 50 jarigen Primovaccinatie</a:t>
            </a:r>
            <a:endParaRPr lang="nl-BE" sz="2000" dirty="0">
              <a:solidFill>
                <a:srgbClr val="807F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16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C27379-EC91-6F8A-BECF-EB9E643D8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Prio</a:t>
            </a:r>
            <a:r>
              <a:rPr lang="nl-NL" dirty="0"/>
              <a:t> 1</a:t>
            </a:r>
            <a:endParaRPr lang="nl-BE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67DB89B7-171B-FC42-9EC3-A63F85EFD343}"/>
              </a:ext>
            </a:extLst>
          </p:cNvPr>
          <p:cNvSpPr txBox="1">
            <a:spLocks/>
          </p:cNvSpPr>
          <p:nvPr/>
        </p:nvSpPr>
        <p:spPr>
          <a:xfrm>
            <a:off x="1208096" y="1728216"/>
            <a:ext cx="10168128" cy="4525627"/>
          </a:xfrm>
          <a:prstGeom prst="rect">
            <a:avLst/>
          </a:prstGeom>
          <a:ln>
            <a:solidFill>
              <a:srgbClr val="807F83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76AE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AECA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AECA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76AE43"/>
              </a:buClr>
            </a:pPr>
            <a:r>
              <a:rPr lang="nl-NL" sz="2400" dirty="0">
                <a:solidFill>
                  <a:srgbClr val="807F83"/>
                </a:solidFill>
              </a:rPr>
              <a:t>Personen met een hoog risico 65+				1.319.000</a:t>
            </a:r>
          </a:p>
          <a:p>
            <a:pPr>
              <a:buClr>
                <a:srgbClr val="76AE43"/>
              </a:buClr>
            </a:pPr>
            <a:r>
              <a:rPr lang="nl-NL" sz="2400" dirty="0" err="1">
                <a:solidFill>
                  <a:srgbClr val="807F83"/>
                </a:solidFill>
              </a:rPr>
              <a:t>Immuungecompromitteerden</a:t>
            </a:r>
            <a:r>
              <a:rPr lang="nl-NL" sz="2400" dirty="0">
                <a:solidFill>
                  <a:srgbClr val="807F83"/>
                </a:solidFill>
              </a:rPr>
              <a:t> vanaf 12 jaar 		   212.000</a:t>
            </a:r>
          </a:p>
          <a:p>
            <a:pPr>
              <a:buClr>
                <a:srgbClr val="76AE43"/>
              </a:buClr>
            </a:pPr>
            <a:r>
              <a:rPr lang="nl-NL" sz="2400" dirty="0">
                <a:solidFill>
                  <a:srgbClr val="807F83"/>
                </a:solidFill>
              </a:rPr>
              <a:t>Alle bewoners van woonzorgcentra 				     85.000</a:t>
            </a:r>
          </a:p>
          <a:p>
            <a:pPr>
              <a:buClr>
                <a:srgbClr val="76AE43"/>
              </a:buClr>
            </a:pPr>
            <a:r>
              <a:rPr lang="nl-NL" sz="2400" dirty="0">
                <a:solidFill>
                  <a:srgbClr val="807F83"/>
                </a:solidFill>
              </a:rPr>
              <a:t>Alle zorgprofessionals, inclusief het niet-zorgpersoneel  	  315.000</a:t>
            </a:r>
          </a:p>
          <a:p>
            <a:pPr marL="0" indent="0">
              <a:buClr>
                <a:srgbClr val="76AE43"/>
              </a:buClr>
              <a:buNone/>
            </a:pPr>
            <a:r>
              <a:rPr lang="nl-NL" sz="2400" dirty="0">
                <a:solidFill>
                  <a:srgbClr val="807F83"/>
                </a:solidFill>
              </a:rPr>
              <a:t>								------------------------</a:t>
            </a:r>
          </a:p>
          <a:p>
            <a:pPr marL="0" indent="0">
              <a:buClr>
                <a:srgbClr val="76AE43"/>
              </a:buClr>
              <a:buNone/>
            </a:pPr>
            <a:r>
              <a:rPr lang="nl-NL" sz="2400" dirty="0">
                <a:solidFill>
                  <a:srgbClr val="807F83"/>
                </a:solidFill>
              </a:rPr>
              <a:t>									1.931.000</a:t>
            </a:r>
          </a:p>
          <a:p>
            <a:pPr>
              <a:buClr>
                <a:srgbClr val="76AE43"/>
              </a:buClr>
              <a:buFont typeface="Wingdings" panose="05000000000000000000" pitchFamily="2" charset="2"/>
              <a:buChar char="Ø"/>
            </a:pPr>
            <a:r>
              <a:rPr lang="nl-NL" sz="2400" dirty="0"/>
              <a:t>Vóór 30/9</a:t>
            </a:r>
          </a:p>
          <a:p>
            <a:pPr>
              <a:buClr>
                <a:srgbClr val="76AE43"/>
              </a:buClr>
              <a:buFont typeface="Wingdings" panose="05000000000000000000" pitchFamily="2" charset="2"/>
              <a:buChar char="Ø"/>
            </a:pPr>
            <a:r>
              <a:rPr lang="nl-NL" sz="2400" dirty="0"/>
              <a:t>Enkel </a:t>
            </a:r>
            <a:r>
              <a:rPr lang="nl-NL" sz="2400" dirty="0" err="1"/>
              <a:t>adapted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483942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8A727F86-931C-6227-1342-314C594034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89" t="21492" r="8828" b="7661"/>
          <a:stretch/>
        </p:blipFill>
        <p:spPr>
          <a:xfrm>
            <a:off x="757448" y="293428"/>
            <a:ext cx="10818399" cy="61278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79151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8A727F86-931C-6227-1342-314C594034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89" t="21492" r="8828" b="7661"/>
          <a:stretch/>
        </p:blipFill>
        <p:spPr>
          <a:xfrm>
            <a:off x="757448" y="293428"/>
            <a:ext cx="10818399" cy="61278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16B3FD72-680C-B915-C09A-41CCAF0F28B1}"/>
              </a:ext>
            </a:extLst>
          </p:cNvPr>
          <p:cNvSpPr/>
          <p:nvPr/>
        </p:nvSpPr>
        <p:spPr>
          <a:xfrm>
            <a:off x="1752600" y="1311729"/>
            <a:ext cx="4887686" cy="39950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84309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1D4EC7-3942-B591-B335-494D75A5E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Hoe?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FCEDA2-71E2-493F-7C80-A558729ED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975975"/>
            <a:ext cx="10168128" cy="2142962"/>
          </a:xfrm>
        </p:spPr>
        <p:txBody>
          <a:bodyPr>
            <a:normAutofit fontScale="92500"/>
          </a:bodyPr>
          <a:lstStyle/>
          <a:p>
            <a:r>
              <a:rPr lang="nl-NL" sz="2400" dirty="0">
                <a:solidFill>
                  <a:srgbClr val="807F83"/>
                </a:solidFill>
              </a:rPr>
              <a:t>VC kan werken met gescheiden lijnen: x lijnen </a:t>
            </a:r>
            <a:r>
              <a:rPr lang="nl-NL" sz="2400" dirty="0" err="1">
                <a:solidFill>
                  <a:srgbClr val="807F83"/>
                </a:solidFill>
              </a:rPr>
              <a:t>adapted</a:t>
            </a:r>
            <a:r>
              <a:rPr lang="nl-NL" sz="2400" dirty="0">
                <a:solidFill>
                  <a:srgbClr val="807F83"/>
                </a:solidFill>
              </a:rPr>
              <a:t>, x lijnen non-</a:t>
            </a:r>
            <a:r>
              <a:rPr lang="nl-NL" sz="2400" dirty="0" err="1">
                <a:solidFill>
                  <a:srgbClr val="807F83"/>
                </a:solidFill>
              </a:rPr>
              <a:t>adapted</a:t>
            </a:r>
            <a:endParaRPr lang="nl-NL" sz="2400" dirty="0">
              <a:solidFill>
                <a:srgbClr val="807F83"/>
              </a:solidFill>
            </a:endParaRPr>
          </a:p>
          <a:p>
            <a:r>
              <a:rPr lang="nl-NL" sz="2400" dirty="0">
                <a:solidFill>
                  <a:srgbClr val="807F83"/>
                </a:solidFill>
              </a:rPr>
              <a:t>In de apotheek moeilijk onderscheid te maken met beperkt aantal </a:t>
            </a:r>
            <a:r>
              <a:rPr lang="nl-NL" sz="2400" dirty="0" err="1">
                <a:solidFill>
                  <a:srgbClr val="807F83"/>
                </a:solidFill>
              </a:rPr>
              <a:t>vials</a:t>
            </a:r>
            <a:endParaRPr lang="nl-NL" sz="2400" dirty="0">
              <a:solidFill>
                <a:srgbClr val="807F83"/>
              </a:solidFill>
            </a:endParaRPr>
          </a:p>
          <a:p>
            <a:r>
              <a:rPr lang="nl-BE" sz="2400" dirty="0">
                <a:solidFill>
                  <a:srgbClr val="807F83"/>
                </a:solidFill>
              </a:rPr>
              <a:t>Schaarste, allocatiemodel: enkel VC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76B0C583-A811-396E-74A9-433D65B27C86}"/>
              </a:ext>
            </a:extLst>
          </p:cNvPr>
          <p:cNvSpPr txBox="1">
            <a:spLocks/>
          </p:cNvSpPr>
          <p:nvPr/>
        </p:nvSpPr>
        <p:spPr>
          <a:xfrm>
            <a:off x="1115568" y="4045567"/>
            <a:ext cx="10168128" cy="2142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1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76AE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AECA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AECA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/>
              <a:t>Wat als? </a:t>
            </a:r>
          </a:p>
          <a:p>
            <a:r>
              <a:rPr lang="nl-NL" sz="2400" dirty="0">
                <a:solidFill>
                  <a:srgbClr val="807F83"/>
                </a:solidFill>
              </a:rPr>
              <a:t>Voldoende aangepaste vaccins beschikbaar?</a:t>
            </a:r>
          </a:p>
          <a:p>
            <a:r>
              <a:rPr lang="nl-NL" sz="2400" dirty="0">
                <a:solidFill>
                  <a:srgbClr val="807F83"/>
                </a:solidFill>
              </a:rPr>
              <a:t>Lage </a:t>
            </a:r>
            <a:r>
              <a:rPr lang="nl-NL" sz="2400" dirty="0" err="1">
                <a:solidFill>
                  <a:srgbClr val="807F83"/>
                </a:solidFill>
              </a:rPr>
              <a:t>uptake</a:t>
            </a:r>
            <a:r>
              <a:rPr lang="nl-NL" sz="2400" dirty="0">
                <a:solidFill>
                  <a:srgbClr val="807F83"/>
                </a:solidFill>
              </a:rPr>
              <a:t>?</a:t>
            </a:r>
          </a:p>
          <a:p>
            <a:pPr marL="0" indent="0">
              <a:buNone/>
            </a:pPr>
            <a:r>
              <a:rPr lang="nl-NL" sz="2400" b="1" dirty="0"/>
              <a:t>Nieuw overleg </a:t>
            </a:r>
            <a:r>
              <a:rPr lang="nl-NL" sz="2400" b="1" dirty="0" err="1"/>
              <a:t>ivm</a:t>
            </a:r>
            <a:r>
              <a:rPr lang="nl-NL" sz="2400" b="1" dirty="0"/>
              <a:t> vervroegde </a:t>
            </a:r>
            <a:r>
              <a:rPr lang="nl-NL" sz="2400" b="1" dirty="0" err="1"/>
              <a:t>inkanteling</a:t>
            </a:r>
            <a:r>
              <a:rPr lang="nl-NL" sz="2400" b="1" dirty="0"/>
              <a:t> </a:t>
            </a:r>
            <a:r>
              <a:rPr lang="nl-NL" sz="2400" b="1" dirty="0" err="1"/>
              <a:t>eerstelijn</a:t>
            </a:r>
            <a:endParaRPr lang="nl-BE" sz="2400" b="1" dirty="0"/>
          </a:p>
        </p:txBody>
      </p:sp>
    </p:spTree>
    <p:extLst>
      <p:ext uri="{BB962C8B-B14F-4D97-AF65-F5344CB8AC3E}">
        <p14:creationId xmlns:p14="http://schemas.microsoft.com/office/powerpoint/2010/main" val="1555681347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angepast 1">
      <a:dk1>
        <a:srgbClr val="008A5E"/>
      </a:dk1>
      <a:lt1>
        <a:srgbClr val="FFFFFF"/>
      </a:lt1>
      <a:dk2>
        <a:srgbClr val="807F83"/>
      </a:dk2>
      <a:lt2>
        <a:srgbClr val="6FC167"/>
      </a:lt2>
      <a:accent1>
        <a:srgbClr val="008A5E"/>
      </a:accent1>
      <a:accent2>
        <a:srgbClr val="807F83"/>
      </a:accent2>
      <a:accent3>
        <a:srgbClr val="6FC167"/>
      </a:accent3>
      <a:accent4>
        <a:srgbClr val="FFFFFF"/>
      </a:accent4>
      <a:accent5>
        <a:srgbClr val="000000"/>
      </a:accent5>
      <a:accent6>
        <a:srgbClr val="D8D8D8"/>
      </a:accent6>
      <a:hlink>
        <a:srgbClr val="008A5E"/>
      </a:hlink>
      <a:folHlink>
        <a:srgbClr val="008A5E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ED510E100FC645883A2DC045FAF6E5" ma:contentTypeVersion="11" ma:contentTypeDescription="Een nieuw document maken." ma:contentTypeScope="" ma:versionID="8eeca604d1fc4e394ccf5e4602b60e9e">
  <xsd:schema xmlns:xsd="http://www.w3.org/2001/XMLSchema" xmlns:xs="http://www.w3.org/2001/XMLSchema" xmlns:p="http://schemas.microsoft.com/office/2006/metadata/properties" xmlns:ns2="783f7ff5-2ad6-4f2d-a6f5-530bd669fe99" targetNamespace="http://schemas.microsoft.com/office/2006/metadata/properties" ma:root="true" ma:fieldsID="6a62775f10452f6b9a06ddcaa0e8f7b2" ns2:_="">
    <xsd:import namespace="783f7ff5-2ad6-4f2d-a6f5-530bd669fe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3f7ff5-2ad6-4f2d-a6f5-530bd669fe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A1D5E7-91F3-43E1-9330-B64CD98A58E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E90CE32-15B1-410F-BCC8-08EAED94B8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848403-742D-4C8C-99CC-921DD52C52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3f7ff5-2ad6-4f2d-a6f5-530bd669fe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400</Words>
  <Application>Microsoft Office PowerPoint</Application>
  <PresentationFormat>Breedbeeld</PresentationFormat>
  <Paragraphs>54</Paragraphs>
  <Slides>13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1" baseType="lpstr">
      <vt:lpstr>Arial</vt:lpstr>
      <vt:lpstr>Avenir Next LT Pro</vt:lpstr>
      <vt:lpstr>Calibri</vt:lpstr>
      <vt:lpstr>Open Sans</vt:lpstr>
      <vt:lpstr>Sofia Pro Soft Bold</vt:lpstr>
      <vt:lpstr>Sofia Pro Soft Medium</vt:lpstr>
      <vt:lpstr>Wingdings</vt:lpstr>
      <vt:lpstr>AccentBoxVTI</vt:lpstr>
      <vt:lpstr>Herfstcampagne covid-19-vaccinatie: what’s up?</vt:lpstr>
      <vt:lpstr>Situatie: - er wordt een piek verwacht einde september - er zijn aangepaste en niet-aangepaste vaccins - VC? Eerstelijn? In septemberfase - Inkanteling voorzien einde oktober </vt:lpstr>
      <vt:lpstr>Adapted vaccines</vt:lpstr>
      <vt:lpstr>Adapted vaccines/non-adapted vaccines</vt:lpstr>
      <vt:lpstr>Doelgroep (voor Vlaanderen)</vt:lpstr>
      <vt:lpstr>Prio 1</vt:lpstr>
      <vt:lpstr>PowerPoint-presentatie</vt:lpstr>
      <vt:lpstr>PowerPoint-presentatie</vt:lpstr>
      <vt:lpstr>Hoe?</vt:lpstr>
      <vt:lpstr>Wat verandert er dus? </vt:lpstr>
      <vt:lpstr>En daarna?</vt:lpstr>
      <vt:lpstr>Inkanteling: Vlaanderen denkt aan…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Tom Herremans | Vlaams Apothekers Netwerk</dc:creator>
  <cp:lastModifiedBy>Marleen Haems</cp:lastModifiedBy>
  <cp:revision>16</cp:revision>
  <dcterms:created xsi:type="dcterms:W3CDTF">2020-07-28T13:29:41Z</dcterms:created>
  <dcterms:modified xsi:type="dcterms:W3CDTF">2022-08-25T10:08:21Z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0x010100D2ED510E100FC645883A2DC045FAF6E5</vt:lpwstr>
  </property>
</Properties>
</file>